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sp>
        <p:nvSpPr>
          <p:cNvPr id="3482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NZ" noProof="0" smtClean="0"/>
              <a:t>Click to edit Master title style</a:t>
            </a:r>
          </a:p>
        </p:txBody>
      </p:sp>
      <p:sp>
        <p:nvSpPr>
          <p:cNvPr id="348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NZ" noProof="0" smtClean="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NZ"/>
          </a:p>
        </p:txBody>
      </p:sp>
      <p:sp>
        <p:nvSpPr>
          <p:cNvPr id="13" name="Rectangle 13"/>
          <p:cNvSpPr>
            <a:spLocks noGrp="1" noChangeArrowheads="1"/>
          </p:cNvSpPr>
          <p:nvPr>
            <p:ph type="ftr" sz="quarter" idx="11"/>
          </p:nvPr>
        </p:nvSpPr>
        <p:spPr/>
        <p:txBody>
          <a:bodyPr/>
          <a:lstStyle>
            <a:lvl1pPr>
              <a:defRPr smtClean="0"/>
            </a:lvl1pPr>
          </a:lstStyle>
          <a:p>
            <a:pPr>
              <a:defRPr/>
            </a:pPr>
            <a:endParaRPr lang="en-NZ"/>
          </a:p>
        </p:txBody>
      </p:sp>
      <p:sp>
        <p:nvSpPr>
          <p:cNvPr id="14" name="Rectangle 14"/>
          <p:cNvSpPr>
            <a:spLocks noGrp="1" noChangeArrowheads="1"/>
          </p:cNvSpPr>
          <p:nvPr>
            <p:ph type="sldNum" sz="quarter" idx="12"/>
          </p:nvPr>
        </p:nvSpPr>
        <p:spPr/>
        <p:txBody>
          <a:bodyPr/>
          <a:lstStyle>
            <a:lvl1pPr>
              <a:defRPr/>
            </a:lvl1pPr>
          </a:lstStyle>
          <a:p>
            <a:fld id="{50C6291E-0DF8-447B-AB5D-2FA52DBA2F82}" type="slidenum">
              <a:rPr lang="en-NZ"/>
              <a:pPr/>
              <a:t>‹#›</a:t>
            </a:fld>
            <a:endParaRPr lang="en-NZ"/>
          </a:p>
        </p:txBody>
      </p:sp>
    </p:spTree>
    <p:extLst>
      <p:ext uri="{BB962C8B-B14F-4D97-AF65-F5344CB8AC3E}">
        <p14:creationId xmlns:p14="http://schemas.microsoft.com/office/powerpoint/2010/main" val="29197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612B62B1-AF3D-41B4-8376-3AA91E2F92DE}" type="slidenum">
              <a:rPr lang="en-NZ"/>
              <a:pPr/>
              <a:t>‹#›</a:t>
            </a:fld>
            <a:endParaRPr lang="en-NZ"/>
          </a:p>
        </p:txBody>
      </p:sp>
    </p:spTree>
    <p:extLst>
      <p:ext uri="{BB962C8B-B14F-4D97-AF65-F5344CB8AC3E}">
        <p14:creationId xmlns:p14="http://schemas.microsoft.com/office/powerpoint/2010/main" val="39975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868542D5-28D3-4CB1-A976-4468FF66B103}" type="slidenum">
              <a:rPr lang="en-NZ"/>
              <a:pPr/>
              <a:t>‹#›</a:t>
            </a:fld>
            <a:endParaRPr lang="en-NZ"/>
          </a:p>
        </p:txBody>
      </p:sp>
    </p:spTree>
    <p:extLst>
      <p:ext uri="{BB962C8B-B14F-4D97-AF65-F5344CB8AC3E}">
        <p14:creationId xmlns:p14="http://schemas.microsoft.com/office/powerpoint/2010/main" val="59682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30725"/>
          </a:xfrm>
        </p:spPr>
        <p:txBody>
          <a:bodyPr/>
          <a:lstStyle/>
          <a:p>
            <a:pPr lvl="0"/>
            <a:endParaRPr lang="en-NZ"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399C4EF3-B9D5-4C28-91DB-DED8B32AE3AD}" type="slidenum">
              <a:rPr lang="en-NZ"/>
              <a:pPr/>
              <a:t>‹#›</a:t>
            </a:fld>
            <a:endParaRPr lang="en-NZ"/>
          </a:p>
        </p:txBody>
      </p:sp>
    </p:spTree>
    <p:extLst>
      <p:ext uri="{BB962C8B-B14F-4D97-AF65-F5344CB8AC3E}">
        <p14:creationId xmlns:p14="http://schemas.microsoft.com/office/powerpoint/2010/main" val="191177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05A367E6-0F8B-4743-B917-0A4F28371D42}" type="slidenum">
              <a:rPr lang="en-NZ"/>
              <a:pPr/>
              <a:t>‹#›</a:t>
            </a:fld>
            <a:endParaRPr lang="en-NZ"/>
          </a:p>
        </p:txBody>
      </p:sp>
    </p:spTree>
    <p:extLst>
      <p:ext uri="{BB962C8B-B14F-4D97-AF65-F5344CB8AC3E}">
        <p14:creationId xmlns:p14="http://schemas.microsoft.com/office/powerpoint/2010/main" val="136059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DB64B0B4-C0C7-47A1-AB17-A9E7D723D1FA}" type="slidenum">
              <a:rPr lang="en-NZ"/>
              <a:pPr/>
              <a:t>‹#›</a:t>
            </a:fld>
            <a:endParaRPr lang="en-NZ"/>
          </a:p>
        </p:txBody>
      </p:sp>
    </p:spTree>
    <p:extLst>
      <p:ext uri="{BB962C8B-B14F-4D97-AF65-F5344CB8AC3E}">
        <p14:creationId xmlns:p14="http://schemas.microsoft.com/office/powerpoint/2010/main" val="174144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9D59EA17-FD4C-4809-9265-D63C2086F39B}" type="slidenum">
              <a:rPr lang="en-NZ"/>
              <a:pPr/>
              <a:t>‹#›</a:t>
            </a:fld>
            <a:endParaRPr lang="en-NZ"/>
          </a:p>
        </p:txBody>
      </p:sp>
    </p:spTree>
    <p:extLst>
      <p:ext uri="{BB962C8B-B14F-4D97-AF65-F5344CB8AC3E}">
        <p14:creationId xmlns:p14="http://schemas.microsoft.com/office/powerpoint/2010/main" val="33076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2"/>
          <p:cNvSpPr>
            <a:spLocks noGrp="1" noChangeArrowheads="1"/>
          </p:cNvSpPr>
          <p:nvPr>
            <p:ph type="dt" sz="half" idx="10"/>
          </p:nvPr>
        </p:nvSpPr>
        <p:spPr>
          <a:ln/>
        </p:spPr>
        <p:txBody>
          <a:bodyPr/>
          <a:lstStyle>
            <a:lvl1pPr>
              <a:defRPr/>
            </a:lvl1pPr>
          </a:lstStyle>
          <a:p>
            <a:pPr>
              <a:defRPr/>
            </a:pPr>
            <a:endParaRPr lang="en-NZ"/>
          </a:p>
        </p:txBody>
      </p:sp>
      <p:sp>
        <p:nvSpPr>
          <p:cNvPr id="8" name="Rectangle 13"/>
          <p:cNvSpPr>
            <a:spLocks noGrp="1" noChangeArrowheads="1"/>
          </p:cNvSpPr>
          <p:nvPr>
            <p:ph type="ftr" sz="quarter" idx="11"/>
          </p:nvPr>
        </p:nvSpPr>
        <p:spPr>
          <a:ln/>
        </p:spPr>
        <p:txBody>
          <a:bodyPr/>
          <a:lstStyle>
            <a:lvl1pPr>
              <a:defRPr/>
            </a:lvl1pPr>
          </a:lstStyle>
          <a:p>
            <a:pPr>
              <a:defRPr/>
            </a:pPr>
            <a:endParaRPr lang="en-NZ"/>
          </a:p>
        </p:txBody>
      </p:sp>
      <p:sp>
        <p:nvSpPr>
          <p:cNvPr id="9" name="Rectangle 14"/>
          <p:cNvSpPr>
            <a:spLocks noGrp="1" noChangeArrowheads="1"/>
          </p:cNvSpPr>
          <p:nvPr>
            <p:ph type="sldNum" sz="quarter" idx="12"/>
          </p:nvPr>
        </p:nvSpPr>
        <p:spPr>
          <a:ln/>
        </p:spPr>
        <p:txBody>
          <a:bodyPr/>
          <a:lstStyle>
            <a:lvl1pPr>
              <a:defRPr/>
            </a:lvl1pPr>
          </a:lstStyle>
          <a:p>
            <a:fld id="{28E9465E-8170-4362-89AB-F706F0AD119A}" type="slidenum">
              <a:rPr lang="en-NZ"/>
              <a:pPr/>
              <a:t>‹#›</a:t>
            </a:fld>
            <a:endParaRPr lang="en-NZ"/>
          </a:p>
        </p:txBody>
      </p:sp>
    </p:spTree>
    <p:extLst>
      <p:ext uri="{BB962C8B-B14F-4D97-AF65-F5344CB8AC3E}">
        <p14:creationId xmlns:p14="http://schemas.microsoft.com/office/powerpoint/2010/main" val="400095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2"/>
          <p:cNvSpPr>
            <a:spLocks noGrp="1" noChangeArrowheads="1"/>
          </p:cNvSpPr>
          <p:nvPr>
            <p:ph type="dt" sz="half" idx="10"/>
          </p:nvPr>
        </p:nvSpPr>
        <p:spPr>
          <a:ln/>
        </p:spPr>
        <p:txBody>
          <a:bodyPr/>
          <a:lstStyle>
            <a:lvl1pPr>
              <a:defRPr/>
            </a:lvl1pPr>
          </a:lstStyle>
          <a:p>
            <a:pPr>
              <a:defRPr/>
            </a:pPr>
            <a:endParaRPr lang="en-NZ"/>
          </a:p>
        </p:txBody>
      </p:sp>
      <p:sp>
        <p:nvSpPr>
          <p:cNvPr id="4" name="Rectangle 13"/>
          <p:cNvSpPr>
            <a:spLocks noGrp="1" noChangeArrowheads="1"/>
          </p:cNvSpPr>
          <p:nvPr>
            <p:ph type="ftr" sz="quarter" idx="11"/>
          </p:nvPr>
        </p:nvSpPr>
        <p:spPr>
          <a:ln/>
        </p:spPr>
        <p:txBody>
          <a:bodyPr/>
          <a:lstStyle>
            <a:lvl1pPr>
              <a:defRPr/>
            </a:lvl1pPr>
          </a:lstStyle>
          <a:p>
            <a:pPr>
              <a:defRPr/>
            </a:pPr>
            <a:endParaRPr lang="en-NZ"/>
          </a:p>
        </p:txBody>
      </p:sp>
      <p:sp>
        <p:nvSpPr>
          <p:cNvPr id="5" name="Rectangle 14"/>
          <p:cNvSpPr>
            <a:spLocks noGrp="1" noChangeArrowheads="1"/>
          </p:cNvSpPr>
          <p:nvPr>
            <p:ph type="sldNum" sz="quarter" idx="12"/>
          </p:nvPr>
        </p:nvSpPr>
        <p:spPr>
          <a:ln/>
        </p:spPr>
        <p:txBody>
          <a:bodyPr/>
          <a:lstStyle>
            <a:lvl1pPr>
              <a:defRPr/>
            </a:lvl1pPr>
          </a:lstStyle>
          <a:p>
            <a:fld id="{3BC86FA0-2CCA-497D-9221-A7E1A5A61520}" type="slidenum">
              <a:rPr lang="en-NZ"/>
              <a:pPr/>
              <a:t>‹#›</a:t>
            </a:fld>
            <a:endParaRPr lang="en-NZ"/>
          </a:p>
        </p:txBody>
      </p:sp>
    </p:spTree>
    <p:extLst>
      <p:ext uri="{BB962C8B-B14F-4D97-AF65-F5344CB8AC3E}">
        <p14:creationId xmlns:p14="http://schemas.microsoft.com/office/powerpoint/2010/main" val="27721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NZ"/>
          </a:p>
        </p:txBody>
      </p:sp>
      <p:sp>
        <p:nvSpPr>
          <p:cNvPr id="3" name="Rectangle 13"/>
          <p:cNvSpPr>
            <a:spLocks noGrp="1" noChangeArrowheads="1"/>
          </p:cNvSpPr>
          <p:nvPr>
            <p:ph type="ftr" sz="quarter" idx="11"/>
          </p:nvPr>
        </p:nvSpPr>
        <p:spPr>
          <a:ln/>
        </p:spPr>
        <p:txBody>
          <a:bodyPr/>
          <a:lstStyle>
            <a:lvl1pPr>
              <a:defRPr/>
            </a:lvl1pPr>
          </a:lstStyle>
          <a:p>
            <a:pPr>
              <a:defRPr/>
            </a:pPr>
            <a:endParaRPr lang="en-NZ"/>
          </a:p>
        </p:txBody>
      </p:sp>
      <p:sp>
        <p:nvSpPr>
          <p:cNvPr id="4" name="Rectangle 14"/>
          <p:cNvSpPr>
            <a:spLocks noGrp="1" noChangeArrowheads="1"/>
          </p:cNvSpPr>
          <p:nvPr>
            <p:ph type="sldNum" sz="quarter" idx="12"/>
          </p:nvPr>
        </p:nvSpPr>
        <p:spPr>
          <a:ln/>
        </p:spPr>
        <p:txBody>
          <a:bodyPr/>
          <a:lstStyle>
            <a:lvl1pPr>
              <a:defRPr/>
            </a:lvl1pPr>
          </a:lstStyle>
          <a:p>
            <a:fld id="{4C367E25-8C3B-4C69-9D8D-A5516F2781F6}" type="slidenum">
              <a:rPr lang="en-NZ"/>
              <a:pPr/>
              <a:t>‹#›</a:t>
            </a:fld>
            <a:endParaRPr lang="en-NZ"/>
          </a:p>
        </p:txBody>
      </p:sp>
    </p:spTree>
    <p:extLst>
      <p:ext uri="{BB962C8B-B14F-4D97-AF65-F5344CB8AC3E}">
        <p14:creationId xmlns:p14="http://schemas.microsoft.com/office/powerpoint/2010/main" val="264883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8A069658-B884-419C-A2BC-287069DC5DBD}" type="slidenum">
              <a:rPr lang="en-NZ"/>
              <a:pPr/>
              <a:t>‹#›</a:t>
            </a:fld>
            <a:endParaRPr lang="en-NZ"/>
          </a:p>
        </p:txBody>
      </p:sp>
    </p:spTree>
    <p:extLst>
      <p:ext uri="{BB962C8B-B14F-4D97-AF65-F5344CB8AC3E}">
        <p14:creationId xmlns:p14="http://schemas.microsoft.com/office/powerpoint/2010/main" val="206343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537B7D17-445A-4C93-BA4B-B8B726808DAE}" type="slidenum">
              <a:rPr lang="en-NZ"/>
              <a:pPr/>
              <a:t>‹#›</a:t>
            </a:fld>
            <a:endParaRPr lang="en-NZ"/>
          </a:p>
        </p:txBody>
      </p:sp>
    </p:spTree>
    <p:extLst>
      <p:ext uri="{BB962C8B-B14F-4D97-AF65-F5344CB8AC3E}">
        <p14:creationId xmlns:p14="http://schemas.microsoft.com/office/powerpoint/2010/main" val="97343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379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3379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3379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3379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sp>
        <p:nvSpPr>
          <p:cNvPr id="3380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NZ" smtClean="0"/>
              <a:t>Click to edit Master title style</a:t>
            </a:r>
          </a:p>
        </p:txBody>
      </p:sp>
      <p:sp>
        <p:nvSpPr>
          <p:cNvPr id="3380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3380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latin typeface="Arial" charset="0"/>
              </a:defRPr>
            </a:lvl1pPr>
          </a:lstStyle>
          <a:p>
            <a:pPr>
              <a:defRPr/>
            </a:pPr>
            <a:endParaRPr lang="en-NZ"/>
          </a:p>
        </p:txBody>
      </p:sp>
      <p:sp>
        <p:nvSpPr>
          <p:cNvPr id="3380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latin typeface="Arial" charset="0"/>
              </a:defRPr>
            </a:lvl1pPr>
          </a:lstStyle>
          <a:p>
            <a:pPr>
              <a:defRPr/>
            </a:pPr>
            <a:endParaRPr lang="en-NZ"/>
          </a:p>
        </p:txBody>
      </p:sp>
      <p:sp>
        <p:nvSpPr>
          <p:cNvPr id="3380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82BD0EF-6CD4-48A5-A9E5-97A3D9011844}" type="slidenum">
              <a:rPr lang="en-NZ"/>
              <a:pPr/>
              <a:t>‹#›</a:t>
            </a:fld>
            <a:endParaRPr lang="en-NZ"/>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NZ" smtClean="0"/>
              <a:t>HOMO</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38400"/>
            <a:ext cx="23383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5939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23860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457200" y="228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Experiments using Oldowan tools</a:t>
            </a:r>
          </a:p>
        </p:txBody>
      </p:sp>
      <p:sp>
        <p:nvSpPr>
          <p:cNvPr id="12294" name="Text Box 6"/>
          <p:cNvSpPr txBox="1">
            <a:spLocks noChangeArrowheads="1"/>
          </p:cNvSpPr>
          <p:nvPr/>
        </p:nvSpPr>
        <p:spPr bwMode="auto">
          <a:xfrm>
            <a:off x="381000" y="4495800"/>
            <a:ext cx="243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Getting into the brain case – chopper core</a:t>
            </a:r>
          </a:p>
        </p:txBody>
      </p:sp>
      <p:sp>
        <p:nvSpPr>
          <p:cNvPr id="12295" name="Text Box 7"/>
          <p:cNvSpPr txBox="1">
            <a:spLocks noChangeArrowheads="1"/>
          </p:cNvSpPr>
          <p:nvPr/>
        </p:nvSpPr>
        <p:spPr bwMode="auto">
          <a:xfrm>
            <a:off x="2895600" y="5943600"/>
            <a:ext cx="3124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Breaking bones for marrow – chopper core</a:t>
            </a:r>
          </a:p>
        </p:txBody>
      </p:sp>
      <p:sp>
        <p:nvSpPr>
          <p:cNvPr id="12296" name="Text Box 8"/>
          <p:cNvSpPr txBox="1">
            <a:spLocks noChangeArrowheads="1"/>
          </p:cNvSpPr>
          <p:nvPr/>
        </p:nvSpPr>
        <p:spPr bwMode="auto">
          <a:xfrm>
            <a:off x="6096000" y="49530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Cutting through hide - flake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g008"/>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a:stretch>
            <a:fillRect/>
          </a:stretch>
        </p:blipFill>
        <p:spPr bwMode="auto">
          <a:xfrm>
            <a:off x="685800" y="533400"/>
            <a:ext cx="4233863"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0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2000"/>
            <a:ext cx="2384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381000" y="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i="1"/>
              <a:t>Homo erectus</a:t>
            </a:r>
            <a:r>
              <a:rPr lang="en-GB" sz="2400" b="1"/>
              <a:t> and earlier hominins</a:t>
            </a:r>
            <a:endParaRPr lang="en-GB" sz="2400" b="1" i="1"/>
          </a:p>
        </p:txBody>
      </p:sp>
      <p:sp>
        <p:nvSpPr>
          <p:cNvPr id="13317" name="Text Box 5"/>
          <p:cNvSpPr txBox="1">
            <a:spLocks noChangeArrowheads="1"/>
          </p:cNvSpPr>
          <p:nvPr/>
        </p:nvSpPr>
        <p:spPr bwMode="auto">
          <a:xfrm>
            <a:off x="304800" y="6553200"/>
            <a:ext cx="502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Contrasts in the cranium – from Fleagle (1999)</a:t>
            </a:r>
          </a:p>
        </p:txBody>
      </p:sp>
      <p:sp>
        <p:nvSpPr>
          <p:cNvPr id="13318" name="Text Box 6"/>
          <p:cNvSpPr txBox="1">
            <a:spLocks noChangeArrowheads="1"/>
          </p:cNvSpPr>
          <p:nvPr/>
        </p:nvSpPr>
        <p:spPr bwMode="auto">
          <a:xfrm>
            <a:off x="5943600" y="5029200"/>
            <a:ext cx="28194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Contrasts in the postcranium – from Conroy (1997).</a:t>
            </a:r>
          </a:p>
          <a:p>
            <a:pPr eaLnBrk="1" hangingPunct="1">
              <a:spcBef>
                <a:spcPct val="50000"/>
              </a:spcBef>
            </a:pPr>
            <a:r>
              <a:rPr lang="en-GB" sz="1400" b="1"/>
              <a:t>NB</a:t>
            </a:r>
            <a:r>
              <a:rPr lang="en-GB" sz="1400"/>
              <a:t> we are not certain that </a:t>
            </a:r>
            <a:r>
              <a:rPr lang="en-GB" sz="1400" i="1"/>
              <a:t>H. habilis</a:t>
            </a:r>
            <a:r>
              <a:rPr lang="en-GB" sz="1400"/>
              <a:t> had the same proportions as Lucy, and we have no postcrania for </a:t>
            </a:r>
            <a:r>
              <a:rPr lang="en-GB" sz="1400" i="1"/>
              <a:t>H. rudolfensis</a:t>
            </a:r>
            <a:r>
              <a:rPr lang="en-GB" sz="1400"/>
              <a:t>.</a:t>
            </a:r>
          </a:p>
        </p:txBody>
      </p:sp>
      <p:sp>
        <p:nvSpPr>
          <p:cNvPr id="13319" name="Text Box 7"/>
          <p:cNvSpPr txBox="1">
            <a:spLocks noChangeArrowheads="1"/>
          </p:cNvSpPr>
          <p:nvPr/>
        </p:nvSpPr>
        <p:spPr bwMode="auto">
          <a:xfrm>
            <a:off x="6324600" y="381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a:t>H. ergaster</a:t>
            </a:r>
          </a:p>
        </p:txBody>
      </p:sp>
      <p:sp>
        <p:nvSpPr>
          <p:cNvPr id="13320" name="Text Box 8"/>
          <p:cNvSpPr txBox="1">
            <a:spLocks noChangeArrowheads="1"/>
          </p:cNvSpPr>
          <p:nvPr/>
        </p:nvSpPr>
        <p:spPr bwMode="auto">
          <a:xfrm>
            <a:off x="7772400" y="381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a:t>Lucy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838200"/>
          </a:xfrm>
        </p:spPr>
        <p:txBody>
          <a:bodyPr/>
          <a:lstStyle/>
          <a:p>
            <a:pPr eaLnBrk="1" hangingPunct="1">
              <a:defRPr/>
            </a:pPr>
            <a:r>
              <a:rPr lang="en-GB" sz="3200" b="1" i="1" smtClean="0"/>
              <a:t>Homo erectus</a:t>
            </a:r>
            <a:r>
              <a:rPr lang="en-GB" sz="3200" b="1" smtClean="0"/>
              <a:t> – globetrotter</a:t>
            </a:r>
          </a:p>
        </p:txBody>
      </p:sp>
      <p:pic>
        <p:nvPicPr>
          <p:cNvPr id="14339" name="Picture 3" descr="1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1628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5486400" y="63246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Lewin &amp; Foley (2003) Figure 13.7</a:t>
            </a:r>
          </a:p>
        </p:txBody>
      </p:sp>
      <p:sp>
        <p:nvSpPr>
          <p:cNvPr id="14341" name="Text Box 5"/>
          <p:cNvSpPr txBox="1">
            <a:spLocks noChangeArrowheads="1"/>
          </p:cNvSpPr>
          <p:nvPr/>
        </p:nvSpPr>
        <p:spPr bwMode="auto">
          <a:xfrm>
            <a:off x="533400" y="5534025"/>
            <a:ext cx="4495800" cy="1323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NB the fossil species found at the earliest African sites is often distinguished as </a:t>
            </a:r>
            <a:r>
              <a:rPr lang="en-GB" sz="1600" i="1"/>
              <a:t>Homo ergaster</a:t>
            </a:r>
            <a:r>
              <a:rPr lang="en-GB" sz="1600"/>
              <a:t>. This follows this practice, but, as we will see, separating out the African fossils becomes more problematic after I mya.</a:t>
            </a:r>
            <a:endParaRPr lang="en-GB" sz="16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24200"/>
            <a:ext cx="4724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09600" y="1524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i="1"/>
              <a:t>Homo ergaster</a:t>
            </a:r>
            <a:r>
              <a:rPr lang="en-GB" sz="3200" b="1"/>
              <a:t> in Africa</a:t>
            </a:r>
          </a:p>
        </p:txBody>
      </p:sp>
      <p:pic>
        <p:nvPicPr>
          <p:cNvPr id="15364" name="Picture 4" descr="3733 threequarters"/>
          <p:cNvPicPr>
            <a:picLocks noChangeAspect="1" noChangeArrowheads="1"/>
          </p:cNvPicPr>
          <p:nvPr/>
        </p:nvPicPr>
        <p:blipFill>
          <a:blip r:embed="rId3">
            <a:lum bright="18000"/>
            <a:extLst>
              <a:ext uri="{28A0092B-C50C-407E-A947-70E740481C1C}">
                <a14:useLocalDpi xmlns:a14="http://schemas.microsoft.com/office/drawing/2010/main" val="0"/>
              </a:ext>
            </a:extLst>
          </a:blip>
          <a:srcRect l="14285" r="11905"/>
          <a:stretch>
            <a:fillRect/>
          </a:stretch>
        </p:blipFill>
        <p:spPr bwMode="auto">
          <a:xfrm>
            <a:off x="6477000" y="76200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733 maxilla"/>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3810000" y="838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3883 threequarters"/>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l="18919" r="13513"/>
          <a:stretch>
            <a:fillRect/>
          </a:stretch>
        </p:blipFill>
        <p:spPr bwMode="auto">
          <a:xfrm>
            <a:off x="2514600" y="4800600"/>
            <a:ext cx="1905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WT 15000 threequarters"/>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533400" y="914400"/>
            <a:ext cx="2352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WT 15000 maxilla"/>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304800" y="3352800"/>
            <a:ext cx="199866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9"/>
          <p:cNvSpPr txBox="1">
            <a:spLocks noChangeArrowheads="1"/>
          </p:cNvSpPr>
          <p:nvPr/>
        </p:nvSpPr>
        <p:spPr bwMode="auto">
          <a:xfrm>
            <a:off x="8077200" y="2514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solidFill>
                  <a:schemeClr val="bg1"/>
                </a:solidFill>
              </a:rPr>
              <a:t>3733</a:t>
            </a:r>
          </a:p>
        </p:txBody>
      </p:sp>
      <p:sp>
        <p:nvSpPr>
          <p:cNvPr id="15370" name="Text Box 10"/>
          <p:cNvSpPr txBox="1">
            <a:spLocks noChangeArrowheads="1"/>
          </p:cNvSpPr>
          <p:nvPr/>
        </p:nvSpPr>
        <p:spPr bwMode="auto">
          <a:xfrm>
            <a:off x="5562600" y="914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solidFill>
                  <a:schemeClr val="bg1"/>
                </a:solidFill>
              </a:rPr>
              <a:t>3733</a:t>
            </a:r>
          </a:p>
        </p:txBody>
      </p:sp>
      <p:sp>
        <p:nvSpPr>
          <p:cNvPr id="15371" name="Text Box 11"/>
          <p:cNvSpPr txBox="1">
            <a:spLocks noChangeArrowheads="1"/>
          </p:cNvSpPr>
          <p:nvPr/>
        </p:nvSpPr>
        <p:spPr bwMode="auto">
          <a:xfrm>
            <a:off x="2514600" y="3581400"/>
            <a:ext cx="12954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WT 15000</a:t>
            </a:r>
          </a:p>
        </p:txBody>
      </p:sp>
      <p:sp>
        <p:nvSpPr>
          <p:cNvPr id="15372" name="Line 12"/>
          <p:cNvSpPr>
            <a:spLocks noChangeShapeType="1"/>
          </p:cNvSpPr>
          <p:nvPr/>
        </p:nvSpPr>
        <p:spPr bwMode="auto">
          <a:xfrm flipV="1">
            <a:off x="2743200" y="3352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373" name="Line 13"/>
          <p:cNvSpPr>
            <a:spLocks noChangeShapeType="1"/>
          </p:cNvSpPr>
          <p:nvPr/>
        </p:nvSpPr>
        <p:spPr bwMode="auto">
          <a:xfrm flipH="1">
            <a:off x="2362200" y="37338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374" name="Text Box 14"/>
          <p:cNvSpPr txBox="1">
            <a:spLocks noChangeArrowheads="1"/>
          </p:cNvSpPr>
          <p:nvPr/>
        </p:nvSpPr>
        <p:spPr bwMode="auto">
          <a:xfrm>
            <a:off x="2438400" y="6324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solidFill>
                  <a:schemeClr val="bg1"/>
                </a:solidFill>
              </a:rPr>
              <a:t>3833</a:t>
            </a:r>
          </a:p>
        </p:txBody>
      </p:sp>
      <p:sp>
        <p:nvSpPr>
          <p:cNvPr id="15375" name="Text Box 15"/>
          <p:cNvSpPr txBox="1">
            <a:spLocks noChangeArrowheads="1"/>
          </p:cNvSpPr>
          <p:nvPr/>
        </p:nvSpPr>
        <p:spPr bwMode="auto">
          <a:xfrm>
            <a:off x="4114800" y="28194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Line drawings of 3733</a:t>
            </a:r>
          </a:p>
        </p:txBody>
      </p:sp>
      <p:sp>
        <p:nvSpPr>
          <p:cNvPr id="15376" name="Text Box 16"/>
          <p:cNvSpPr txBox="1">
            <a:spLocks noChangeArrowheads="1"/>
          </p:cNvSpPr>
          <p:nvPr/>
        </p:nvSpPr>
        <p:spPr bwMode="auto">
          <a:xfrm>
            <a:off x="4724400" y="5181600"/>
            <a:ext cx="44196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These fossils all come from the Lake Turkana Basin, Kenya. KNM-ER-3733 is radiometrically dated to 1.8Mya and KNM-ER-3833 is slightly younger. KNM-WT-15000 is about 1.5Mya. </a:t>
            </a:r>
          </a:p>
          <a:p>
            <a:pPr eaLnBrk="1" hangingPunct="1">
              <a:spcBef>
                <a:spcPct val="50000"/>
              </a:spcBef>
            </a:pPr>
            <a:r>
              <a:rPr lang="en-GB" sz="1600"/>
              <a:t>NB not to the same scale.</a:t>
            </a:r>
          </a:p>
        </p:txBody>
      </p:sp>
      <p:sp>
        <p:nvSpPr>
          <p:cNvPr id="15377" name="Text Box 17"/>
          <p:cNvSpPr txBox="1">
            <a:spLocks noChangeArrowheads="1"/>
          </p:cNvSpPr>
          <p:nvPr/>
        </p:nvSpPr>
        <p:spPr bwMode="auto">
          <a:xfrm>
            <a:off x="0" y="6096000"/>
            <a:ext cx="2438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Photos from http://www.mnh.si.edu/anthro/</a:t>
            </a:r>
            <a:br>
              <a:rPr lang="en-GB" sz="1200"/>
            </a:br>
            <a:r>
              <a:rPr lang="en-GB" sz="1200"/>
              <a:t>humanorigins/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25"/>
          <p:cNvPicPr>
            <a:picLocks noChangeAspect="1" noChangeArrowheads="1"/>
          </p:cNvPicPr>
          <p:nvPr/>
        </p:nvPicPr>
        <p:blipFill>
          <a:blip r:embed="rId2">
            <a:lum bright="12000" contrast="12000"/>
            <a:grayscl/>
            <a:extLst>
              <a:ext uri="{28A0092B-C50C-407E-A947-70E740481C1C}">
                <a14:useLocalDpi xmlns:a14="http://schemas.microsoft.com/office/drawing/2010/main" val="0"/>
              </a:ext>
            </a:extLst>
          </a:blip>
          <a:srcRect/>
          <a:stretch>
            <a:fillRect/>
          </a:stretch>
        </p:blipFill>
        <p:spPr bwMode="auto">
          <a:xfrm>
            <a:off x="457200" y="914400"/>
            <a:ext cx="460851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609600" y="152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Main features of the </a:t>
            </a:r>
            <a:r>
              <a:rPr lang="en-GB" sz="2400" b="1" i="1"/>
              <a:t>Homo ergaster</a:t>
            </a:r>
            <a:r>
              <a:rPr lang="en-GB" sz="2400" b="1"/>
              <a:t> cranium</a:t>
            </a:r>
            <a:endParaRPr lang="en-GB" sz="2400" b="1" i="1"/>
          </a:p>
        </p:txBody>
      </p:sp>
      <p:sp>
        <p:nvSpPr>
          <p:cNvPr id="16388" name="Text Box 4"/>
          <p:cNvSpPr txBox="1">
            <a:spLocks noChangeArrowheads="1"/>
          </p:cNvSpPr>
          <p:nvPr/>
        </p:nvSpPr>
        <p:spPr bwMode="auto">
          <a:xfrm>
            <a:off x="457200" y="6248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From Klein (1999) Figure 5.10</a:t>
            </a:r>
          </a:p>
        </p:txBody>
      </p:sp>
      <p:sp>
        <p:nvSpPr>
          <p:cNvPr id="16389" name="Text Box 5"/>
          <p:cNvSpPr txBox="1">
            <a:spLocks noChangeArrowheads="1"/>
          </p:cNvSpPr>
          <p:nvPr/>
        </p:nvSpPr>
        <p:spPr bwMode="auto">
          <a:xfrm>
            <a:off x="5257800" y="838200"/>
            <a:ext cx="35814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The skull has a number of features which distinguish it from </a:t>
            </a:r>
            <a:r>
              <a:rPr lang="en-GB" i="1"/>
              <a:t>H. habilis</a:t>
            </a:r>
            <a:r>
              <a:rPr lang="en-GB"/>
              <a:t>, including a large, forwardly projecting brow ridge and a dip behind this separating it from the low, receding frontal bone. </a:t>
            </a:r>
            <a:br>
              <a:rPr lang="en-GB"/>
            </a:br>
            <a:r>
              <a:rPr lang="en-GB"/>
              <a:t/>
            </a:r>
            <a:br>
              <a:rPr lang="en-GB"/>
            </a:br>
            <a:r>
              <a:rPr lang="en-GB"/>
              <a:t>The braincase is considerably larger than in earlier species of hominins – in this specimen it is estimated at 848cc. The braincase is relatively long, as is particularly evident when it is viewed from above.</a:t>
            </a:r>
            <a:endParaRPr lang="en-GB"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2205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b="8221"/>
          <a:stretch>
            <a:fillRect/>
          </a:stretch>
        </p:blipFill>
        <p:spPr bwMode="auto">
          <a:xfrm>
            <a:off x="3670300" y="762000"/>
            <a:ext cx="47879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4"/>
          <p:cNvSpPr txBox="1">
            <a:spLocks noChangeArrowheads="1"/>
          </p:cNvSpPr>
          <p:nvPr/>
        </p:nvSpPr>
        <p:spPr bwMode="auto">
          <a:xfrm>
            <a:off x="609600" y="152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i="1"/>
              <a:t>Homo ergaster</a:t>
            </a:r>
            <a:r>
              <a:rPr lang="en-GB" sz="2400" b="1"/>
              <a:t> – the postcranium</a:t>
            </a:r>
          </a:p>
        </p:txBody>
      </p:sp>
      <p:sp>
        <p:nvSpPr>
          <p:cNvPr id="17413" name="Text Box 5"/>
          <p:cNvSpPr txBox="1">
            <a:spLocks noChangeArrowheads="1"/>
          </p:cNvSpPr>
          <p:nvPr/>
        </p:nvSpPr>
        <p:spPr bwMode="auto">
          <a:xfrm>
            <a:off x="0" y="64008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KNM-WT-15000. Lewin &amp; Foley (2003) Figure 13.8 </a:t>
            </a:r>
          </a:p>
        </p:txBody>
      </p:sp>
      <p:sp>
        <p:nvSpPr>
          <p:cNvPr id="17414" name="Text Box 6"/>
          <p:cNvSpPr txBox="1">
            <a:spLocks noChangeArrowheads="1"/>
          </p:cNvSpPr>
          <p:nvPr/>
        </p:nvSpPr>
        <p:spPr bwMode="auto">
          <a:xfrm>
            <a:off x="3886200" y="5670550"/>
            <a:ext cx="502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Postcranial features which distinguish </a:t>
            </a:r>
            <a:r>
              <a:rPr lang="en-GB" sz="1400" i="1"/>
              <a:t>H. ergaster</a:t>
            </a:r>
            <a:r>
              <a:rPr lang="en-GB" sz="1400"/>
              <a:t> (and </a:t>
            </a:r>
            <a:r>
              <a:rPr lang="en-GB" sz="1400" i="1"/>
              <a:t>H. erectus</a:t>
            </a:r>
            <a:r>
              <a:rPr lang="en-GB" sz="1400"/>
              <a:t>) from later hominins – From Pearson </a:t>
            </a:r>
            <a:r>
              <a:rPr lang="en-GB" sz="1400">
                <a:cs typeface="Arial" panose="020B0604020202020204" pitchFamily="34" charset="0"/>
              </a:rPr>
              <a:t>(2000) </a:t>
            </a:r>
            <a:r>
              <a:rPr lang="en-US" sz="1400">
                <a:cs typeface="Arial" panose="020B0604020202020204" pitchFamily="34" charset="0"/>
              </a:rPr>
              <a:t>Evol. Anth </a:t>
            </a:r>
            <a:r>
              <a:rPr lang="en-US" sz="1400" b="1">
                <a:cs typeface="Arial" panose="020B0604020202020204" pitchFamily="34" charset="0"/>
              </a:rPr>
              <a:t>9 </a:t>
            </a:r>
            <a:r>
              <a:rPr lang="en-US" sz="1400">
                <a:cs typeface="Arial" panose="020B0604020202020204" pitchFamily="34" charset="0"/>
              </a:rPr>
              <a:t>229-47</a:t>
            </a:r>
            <a:endParaRPr lang="en-GB"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457200"/>
          </a:xfrm>
        </p:spPr>
        <p:txBody>
          <a:bodyPr/>
          <a:lstStyle/>
          <a:p>
            <a:pPr eaLnBrk="1" hangingPunct="1">
              <a:defRPr/>
            </a:pPr>
            <a:r>
              <a:rPr lang="en-GB" sz="2400" b="1" smtClean="0"/>
              <a:t>Daka – 1 Mya </a:t>
            </a:r>
            <a:r>
              <a:rPr lang="en-GB" sz="2400" b="1" i="1" smtClean="0"/>
              <a:t>Homo erectus</a:t>
            </a:r>
            <a:r>
              <a:rPr lang="en-GB" sz="2400" b="1" smtClean="0"/>
              <a:t> in Africa</a:t>
            </a:r>
          </a:p>
        </p:txBody>
      </p:sp>
      <p:pic>
        <p:nvPicPr>
          <p:cNvPr id="18435" name="Picture 3" descr="d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39385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oh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
            <a:ext cx="23764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4572000" y="2133600"/>
            <a:ext cx="43434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The Daka cranium (BOU-VP-2/66) (left) has an endocranial volume of 995cc. The thick Brow ridges are strongly arched. There is a noticeable dip behind this and the frontal bone is receding. The overall shape of the cranium is relatively long. Somewhat unusually, at the back, there is no obvious occipital torus.</a:t>
            </a:r>
          </a:p>
          <a:p>
            <a:pPr eaLnBrk="1" hangingPunct="1">
              <a:spcBef>
                <a:spcPct val="50000"/>
              </a:spcBef>
            </a:pPr>
            <a:r>
              <a:rPr lang="en-GB" sz="1600"/>
              <a:t>There are some similarities to the earlier, and less complete skullcap of OH9 (above), and the cladograms shown on the left place these together as Olduvai/LLK. </a:t>
            </a:r>
          </a:p>
          <a:p>
            <a:pPr eaLnBrk="1" hangingPunct="1">
              <a:spcBef>
                <a:spcPct val="50000"/>
              </a:spcBef>
            </a:pPr>
            <a:r>
              <a:rPr lang="en-GB" sz="1600"/>
              <a:t>The cladogram does not separate African fossils as being different to Asian fossils. Instead, the main groupings tend to relate more to age.</a:t>
            </a:r>
          </a:p>
        </p:txBody>
      </p:sp>
      <p:sp>
        <p:nvSpPr>
          <p:cNvPr id="18438" name="Text Box 6"/>
          <p:cNvSpPr txBox="1">
            <a:spLocks noChangeArrowheads="1"/>
          </p:cNvSpPr>
          <p:nvPr/>
        </p:nvSpPr>
        <p:spPr bwMode="auto">
          <a:xfrm>
            <a:off x="457200" y="6477000"/>
            <a:ext cx="3276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Asfaw </a:t>
            </a:r>
            <a:r>
              <a:rPr lang="en-GB" sz="1200" i="1"/>
              <a:t>et al</a:t>
            </a:r>
            <a:r>
              <a:rPr lang="en-GB" sz="1200"/>
              <a:t> (2002) Nature </a:t>
            </a:r>
            <a:r>
              <a:rPr lang="en-GB" sz="1200" b="1"/>
              <a:t>416</a:t>
            </a:r>
            <a:r>
              <a:rPr lang="en-GB" sz="1200"/>
              <a:t> 317-319</a:t>
            </a:r>
            <a:endParaRPr lang="en-GB"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7772400" cy="838200"/>
          </a:xfrm>
        </p:spPr>
        <p:txBody>
          <a:bodyPr/>
          <a:lstStyle/>
          <a:p>
            <a:pPr eaLnBrk="1" hangingPunct="1">
              <a:defRPr/>
            </a:pPr>
            <a:r>
              <a:rPr lang="en-GB" sz="3200" b="1" smtClean="0"/>
              <a:t>Not just in Africa</a:t>
            </a:r>
          </a:p>
        </p:txBody>
      </p:sp>
      <p:sp>
        <p:nvSpPr>
          <p:cNvPr id="18435" name="Rectangle 3"/>
          <p:cNvSpPr>
            <a:spLocks noGrp="1" noChangeArrowheads="1"/>
          </p:cNvSpPr>
          <p:nvPr>
            <p:ph type="body" sz="half" idx="1"/>
          </p:nvPr>
        </p:nvSpPr>
        <p:spPr>
          <a:xfrm>
            <a:off x="838200" y="1600200"/>
            <a:ext cx="2438400" cy="1143000"/>
          </a:xfrm>
        </p:spPr>
        <p:txBody>
          <a:bodyPr/>
          <a:lstStyle/>
          <a:p>
            <a:pPr eaLnBrk="1" hangingPunct="1">
              <a:lnSpc>
                <a:spcPct val="90000"/>
              </a:lnSpc>
              <a:defRPr/>
            </a:pPr>
            <a:r>
              <a:rPr lang="en-GB" sz="1800" i="1" smtClean="0"/>
              <a:t>Homo erectus</a:t>
            </a:r>
            <a:r>
              <a:rPr lang="en-GB" sz="1800" smtClean="0"/>
              <a:t> was first discovered in the Far East – in Java.</a:t>
            </a:r>
          </a:p>
        </p:txBody>
      </p:sp>
      <p:pic>
        <p:nvPicPr>
          <p:cNvPr id="19460" name="Picture 4"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4038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228600" y="5867400"/>
            <a:ext cx="4191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Trinil – on the Solo river in Java where Eugene Dubois first found </a:t>
            </a:r>
            <a:r>
              <a:rPr lang="en-GB" sz="1400" i="1"/>
              <a:t>Pithecanthropus erectus</a:t>
            </a:r>
            <a:r>
              <a:rPr lang="en-GB" sz="1400"/>
              <a:t> in the early 1890’s</a:t>
            </a:r>
          </a:p>
        </p:txBody>
      </p:sp>
      <p:pic>
        <p:nvPicPr>
          <p:cNvPr id="19462" name="Picture 6" descr="java  skull 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85800"/>
            <a:ext cx="3544888"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4038600" y="25146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skull cap from Trinil</a:t>
            </a:r>
          </a:p>
        </p:txBody>
      </p:sp>
      <p:pic>
        <p:nvPicPr>
          <p:cNvPr id="19464" name="Picture 8" descr="35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2819400"/>
            <a:ext cx="2376487"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4495800" y="3962400"/>
            <a:ext cx="1828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Eugene Dubois’ own reconstruction of </a:t>
            </a:r>
            <a:r>
              <a:rPr lang="en-GB" sz="1400" i="1"/>
              <a:t>Pithecanthropus erectus</a:t>
            </a:r>
            <a:r>
              <a:rPr lang="en-GB" sz="1400"/>
              <a:t> and period photographs.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3-06"/>
          <p:cNvPicPr>
            <a:picLocks noChangeAspect="1" noChangeArrowheads="1"/>
          </p:cNvPicPr>
          <p:nvPr/>
        </p:nvPicPr>
        <p:blipFill>
          <a:blip r:embed="rId2">
            <a:extLst>
              <a:ext uri="{28A0092B-C50C-407E-A947-70E740481C1C}">
                <a14:useLocalDpi xmlns:a14="http://schemas.microsoft.com/office/drawing/2010/main" val="0"/>
              </a:ext>
            </a:extLst>
          </a:blip>
          <a:srcRect t="45187"/>
          <a:stretch>
            <a:fillRect/>
          </a:stretch>
        </p:blipFill>
        <p:spPr bwMode="auto">
          <a:xfrm>
            <a:off x="381000" y="3352800"/>
            <a:ext cx="6781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762000" y="3048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Javan </a:t>
            </a:r>
            <a:r>
              <a:rPr lang="en-GB" sz="3200" b="1" i="1"/>
              <a:t>Homo erectus</a:t>
            </a:r>
          </a:p>
        </p:txBody>
      </p:sp>
      <p:pic>
        <p:nvPicPr>
          <p:cNvPr id="20484" name="Picture 4" descr="sangiran lat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sangiran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29654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3276600" y="990600"/>
            <a:ext cx="243840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Two of the finds from Sangiran.</a:t>
            </a:r>
          </a:p>
          <a:p>
            <a:pPr eaLnBrk="1" hangingPunct="1">
              <a:spcBef>
                <a:spcPct val="50000"/>
              </a:spcBef>
            </a:pPr>
            <a:r>
              <a:rPr lang="en-GB" sz="1400"/>
              <a:t>Left: Sangiran 17 </a:t>
            </a:r>
            <a:br>
              <a:rPr lang="en-GB" sz="1400"/>
            </a:br>
            <a:r>
              <a:rPr lang="en-GB" sz="1200"/>
              <a:t>(image from http://www.talkorigins.org/</a:t>
            </a:r>
            <a:br>
              <a:rPr lang="en-GB" sz="1200"/>
            </a:br>
            <a:r>
              <a:rPr lang="en-GB" sz="1200"/>
              <a:t>faqs/homs/)</a:t>
            </a:r>
          </a:p>
          <a:p>
            <a:pPr eaLnBrk="1" hangingPunct="1">
              <a:spcBef>
                <a:spcPct val="50000"/>
              </a:spcBef>
            </a:pPr>
            <a:r>
              <a:rPr lang="en-GB" sz="1400"/>
              <a:t>Right: Sangiran 2</a:t>
            </a:r>
            <a:br>
              <a:rPr lang="en-GB" sz="1400"/>
            </a:br>
            <a:r>
              <a:rPr lang="en-GB" sz="1200"/>
              <a:t>(image from http://www.mnh.si.edu/</a:t>
            </a:r>
            <a:br>
              <a:rPr lang="en-GB" sz="1200"/>
            </a:br>
            <a:r>
              <a:rPr lang="en-GB" sz="1200"/>
              <a:t>anthro/humanorigins/)</a:t>
            </a:r>
            <a:endParaRPr lang="en-GB" sz="1400"/>
          </a:p>
          <a:p>
            <a:pPr eaLnBrk="1" hangingPunct="1">
              <a:spcBef>
                <a:spcPct val="50000"/>
              </a:spcBef>
            </a:pPr>
            <a:endParaRPr lang="en-GB" sz="1400"/>
          </a:p>
        </p:txBody>
      </p:sp>
      <p:sp>
        <p:nvSpPr>
          <p:cNvPr id="20487" name="Rectangle 7"/>
          <p:cNvSpPr>
            <a:spLocks noChangeArrowheads="1"/>
          </p:cNvSpPr>
          <p:nvPr/>
        </p:nvSpPr>
        <p:spPr bwMode="auto">
          <a:xfrm>
            <a:off x="7162800" y="3429000"/>
            <a:ext cx="1981200" cy="304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488" name="Text Box 8"/>
          <p:cNvSpPr txBox="1">
            <a:spLocks noChangeArrowheads="1"/>
          </p:cNvSpPr>
          <p:nvPr/>
        </p:nvSpPr>
        <p:spPr bwMode="auto">
          <a:xfrm>
            <a:off x="6400800" y="5105400"/>
            <a:ext cx="25146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solidFill>
                  <a:schemeClr val="bg1"/>
                </a:solidFill>
              </a:rPr>
              <a:t>Drawings of Weidenreich’s reconstructions of Javan </a:t>
            </a:r>
            <a:r>
              <a:rPr lang="en-GB" sz="1400" i="1">
                <a:solidFill>
                  <a:schemeClr val="bg1"/>
                </a:solidFill>
              </a:rPr>
              <a:t>Homo erectus</a:t>
            </a:r>
            <a:r>
              <a:rPr lang="en-GB" sz="1400">
                <a:solidFill>
                  <a:schemeClr val="bg1"/>
                </a:solidFill>
              </a:rPr>
              <a:t>, showing the distinguishing features. </a:t>
            </a:r>
          </a:p>
          <a:p>
            <a:pPr eaLnBrk="1" hangingPunct="1">
              <a:spcBef>
                <a:spcPct val="50000"/>
              </a:spcBef>
            </a:pPr>
            <a:r>
              <a:rPr lang="en-GB" sz="1200">
                <a:solidFill>
                  <a:schemeClr val="bg1"/>
                </a:solidFill>
              </a:rPr>
              <a:t>Lewin &amp; Foley (2003) Figure 13.6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62800" y="4114800"/>
            <a:ext cx="1981200" cy="2743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1507" name="Picture 3" descr="13-06"/>
          <p:cNvPicPr>
            <a:picLocks noChangeAspect="1" noChangeArrowheads="1"/>
          </p:cNvPicPr>
          <p:nvPr/>
        </p:nvPicPr>
        <p:blipFill>
          <a:blip r:embed="rId2">
            <a:extLst>
              <a:ext uri="{28A0092B-C50C-407E-A947-70E740481C1C}">
                <a14:useLocalDpi xmlns:a14="http://schemas.microsoft.com/office/drawing/2010/main" val="0"/>
              </a:ext>
            </a:extLst>
          </a:blip>
          <a:srcRect b="52406"/>
          <a:stretch>
            <a:fillRect/>
          </a:stretch>
        </p:blipFill>
        <p:spPr bwMode="auto">
          <a:xfrm>
            <a:off x="228600" y="4114800"/>
            <a:ext cx="693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6324600" y="5410200"/>
            <a:ext cx="259080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solidFill>
                  <a:schemeClr val="bg1"/>
                </a:solidFill>
              </a:rPr>
              <a:t>Drawings of Weidenreich’s reconstructions of Zhoukoudian </a:t>
            </a:r>
            <a:r>
              <a:rPr lang="en-GB" sz="1400" i="1">
                <a:solidFill>
                  <a:schemeClr val="bg1"/>
                </a:solidFill>
              </a:rPr>
              <a:t>Homo erectus</a:t>
            </a:r>
            <a:r>
              <a:rPr lang="en-GB" sz="1400">
                <a:solidFill>
                  <a:schemeClr val="bg1"/>
                </a:solidFill>
              </a:rPr>
              <a:t>, showing the distinguishing features. </a:t>
            </a:r>
          </a:p>
          <a:p>
            <a:pPr eaLnBrk="1" hangingPunct="1">
              <a:spcBef>
                <a:spcPct val="50000"/>
              </a:spcBef>
            </a:pPr>
            <a:r>
              <a:rPr lang="en-GB" sz="1200">
                <a:solidFill>
                  <a:schemeClr val="bg1"/>
                </a:solidFill>
              </a:rPr>
              <a:t>Lewin &amp; Foley (2003) Figure 13.6</a:t>
            </a:r>
            <a:endParaRPr lang="en-GB" sz="2400">
              <a:solidFill>
                <a:schemeClr val="bg1"/>
              </a:solidFill>
              <a:latin typeface="Times New Roman" panose="02020603050405020304" pitchFamily="18" charset="0"/>
            </a:endParaRPr>
          </a:p>
        </p:txBody>
      </p:sp>
      <p:sp>
        <p:nvSpPr>
          <p:cNvPr id="21509" name="Text Box 5"/>
          <p:cNvSpPr txBox="1">
            <a:spLocks noChangeArrowheads="1"/>
          </p:cNvSpPr>
          <p:nvPr/>
        </p:nvSpPr>
        <p:spPr bwMode="auto">
          <a:xfrm>
            <a:off x="6096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Interpretations of “Peking Man”</a:t>
            </a:r>
          </a:p>
        </p:txBody>
      </p:sp>
      <p:pic>
        <p:nvPicPr>
          <p:cNvPr id="21510" name="Picture 6" descr="tattersall-recon pe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200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eking weidenreich"/>
          <p:cNvPicPr>
            <a:picLocks noChangeAspect="1" noChangeArrowheads="1"/>
          </p:cNvPicPr>
          <p:nvPr/>
        </p:nvPicPr>
        <p:blipFill>
          <a:blip r:embed="rId4">
            <a:extLst>
              <a:ext uri="{28A0092B-C50C-407E-A947-70E740481C1C}">
                <a14:useLocalDpi xmlns:a14="http://schemas.microsoft.com/office/drawing/2010/main" val="0"/>
              </a:ext>
            </a:extLst>
          </a:blip>
          <a:srcRect l="13043" r="13043"/>
          <a:stretch>
            <a:fillRect/>
          </a:stretch>
        </p:blipFill>
        <p:spPr bwMode="auto">
          <a:xfrm>
            <a:off x="381000" y="1143000"/>
            <a:ext cx="2590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3124200" y="914400"/>
            <a:ext cx="25146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original fossils from Zhoukoudian were lost in World War II, but reconstructions (left) by Weidenreich, as well as more detailed casts, had been sent to the United States.</a:t>
            </a:r>
          </a:p>
          <a:p>
            <a:pPr eaLnBrk="1" hangingPunct="1">
              <a:spcBef>
                <a:spcPct val="50000"/>
              </a:spcBef>
            </a:pPr>
            <a:r>
              <a:rPr lang="en-GB" sz="1400"/>
              <a:t>Recently Ian Tattersall and colleagues have made a new reconstruction of one of the skulls from Zhoukoudian (right).</a:t>
            </a:r>
          </a:p>
        </p:txBody>
      </p:sp>
      <p:sp>
        <p:nvSpPr>
          <p:cNvPr id="21513" name="Text Box 9"/>
          <p:cNvSpPr txBox="1">
            <a:spLocks noChangeArrowheads="1"/>
          </p:cNvSpPr>
          <p:nvPr/>
        </p:nvSpPr>
        <p:spPr bwMode="auto">
          <a:xfrm>
            <a:off x="0" y="3505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 from http://www.mnh.si.edu/</a:t>
            </a:r>
            <a:br>
              <a:rPr lang="en-GB" sz="1200"/>
            </a:br>
            <a:r>
              <a:rPr lang="en-GB" sz="1200"/>
              <a:t>anthro/humanorigins/)</a:t>
            </a:r>
            <a:endParaRPr lang="en-GB" sz="1200">
              <a:latin typeface="Times New Roman" panose="02020603050405020304" pitchFamily="18" charset="0"/>
            </a:endParaRPr>
          </a:p>
        </p:txBody>
      </p:sp>
      <p:sp>
        <p:nvSpPr>
          <p:cNvPr id="21514" name="Text Box 10"/>
          <p:cNvSpPr txBox="1">
            <a:spLocks noChangeArrowheads="1"/>
          </p:cNvSpPr>
          <p:nvPr/>
        </p:nvSpPr>
        <p:spPr bwMode="auto">
          <a:xfrm>
            <a:off x="5791200" y="3810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 from http://www.naturalhistorymag.</a:t>
            </a:r>
            <a:br>
              <a:rPr lang="en-GB" sz="1200"/>
            </a:br>
            <a:r>
              <a:rPr lang="en-GB" sz="1200"/>
              <a:t>com/0204/0204_feature.html)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5029200" y="6324600"/>
            <a:ext cx="388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Lewin &amp; Foley (2003) Figure 13.1</a:t>
            </a:r>
          </a:p>
        </p:txBody>
      </p:sp>
      <p:sp>
        <p:nvSpPr>
          <p:cNvPr id="4100" name="Text Box 4"/>
          <p:cNvSpPr txBox="1">
            <a:spLocks noChangeArrowheads="1"/>
          </p:cNvSpPr>
          <p:nvPr/>
        </p:nvSpPr>
        <p:spPr bwMode="auto">
          <a:xfrm>
            <a:off x="685800" y="3048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An overview of the evolution of </a:t>
            </a:r>
            <a:r>
              <a:rPr lang="en-GB" sz="3200" b="1" i="1"/>
              <a:t>Homo</a:t>
            </a:r>
            <a:r>
              <a:rPr lang="en-GB" sz="3200" b="1"/>
              <a:t> in time and space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defRPr/>
            </a:pPr>
            <a:r>
              <a:rPr lang="en-GB" sz="3200" b="1" smtClean="0"/>
              <a:t>Why does </a:t>
            </a:r>
            <a:r>
              <a:rPr lang="en-GB" sz="3200" b="1" i="1" smtClean="0"/>
              <a:t>Homo erectus</a:t>
            </a:r>
            <a:r>
              <a:rPr lang="en-GB" sz="3200" b="1" smtClean="0"/>
              <a:t> have such a thick skull?</a:t>
            </a:r>
          </a:p>
        </p:txBody>
      </p:sp>
      <p:sp>
        <p:nvSpPr>
          <p:cNvPr id="22531" name="Text Box 3"/>
          <p:cNvSpPr txBox="1">
            <a:spLocks noChangeArrowheads="1"/>
          </p:cNvSpPr>
          <p:nvPr/>
        </p:nvSpPr>
        <p:spPr bwMode="auto">
          <a:xfrm>
            <a:off x="4876800" y="6172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From Boaz &amp; Ciochon (2004) Headstrong Hominids. http://www.naturalhistorymag.com/0204/0204_feature.html</a:t>
            </a:r>
          </a:p>
        </p:txBody>
      </p:sp>
      <p:pic>
        <p:nvPicPr>
          <p:cNvPr id="22532" name="Picture 4" descr="fra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2971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ranium-xs"/>
          <p:cNvPicPr>
            <a:picLocks noChangeAspect="1" noChangeArrowheads="1"/>
          </p:cNvPicPr>
          <p:nvPr/>
        </p:nvPicPr>
        <p:blipFill>
          <a:blip r:embed="rId3">
            <a:extLst>
              <a:ext uri="{28A0092B-C50C-407E-A947-70E740481C1C}">
                <a14:useLocalDpi xmlns:a14="http://schemas.microsoft.com/office/drawing/2010/main" val="0"/>
              </a:ext>
            </a:extLst>
          </a:blip>
          <a:srcRect b="31508"/>
          <a:stretch>
            <a:fillRect/>
          </a:stretch>
        </p:blipFill>
        <p:spPr bwMode="auto">
          <a:xfrm>
            <a:off x="42863" y="1371600"/>
            <a:ext cx="30051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1066800" y="4953000"/>
            <a:ext cx="9144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2535" name="Text Box 7"/>
          <p:cNvSpPr txBox="1">
            <a:spLocks noChangeArrowheads="1"/>
          </p:cNvSpPr>
          <p:nvPr/>
        </p:nvSpPr>
        <p:spPr bwMode="auto">
          <a:xfrm>
            <a:off x="228600" y="5410200"/>
            <a:ext cx="24384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bones of the vault of the skull are much thicker in </a:t>
            </a:r>
            <a:r>
              <a:rPr lang="en-GB" sz="1400" i="1"/>
              <a:t>Homo erectus</a:t>
            </a:r>
            <a:r>
              <a:rPr lang="en-GB" sz="1400"/>
              <a:t> (top) than in </a:t>
            </a:r>
            <a:r>
              <a:rPr lang="en-GB" sz="1400" i="1"/>
              <a:t>H. sapiens</a:t>
            </a:r>
            <a:r>
              <a:rPr lang="en-GB" sz="1400"/>
              <a:t> (bottom). </a:t>
            </a:r>
          </a:p>
        </p:txBody>
      </p:sp>
      <p:sp>
        <p:nvSpPr>
          <p:cNvPr id="22536" name="Text Box 8"/>
          <p:cNvSpPr txBox="1">
            <a:spLocks noChangeArrowheads="1"/>
          </p:cNvSpPr>
          <p:nvPr/>
        </p:nvSpPr>
        <p:spPr bwMode="auto">
          <a:xfrm>
            <a:off x="3048000" y="1143000"/>
            <a:ext cx="320040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thick walls of the cranium in </a:t>
            </a:r>
            <a:r>
              <a:rPr lang="en-GB" sz="1400" i="1"/>
              <a:t>H. erectus</a:t>
            </a:r>
            <a:r>
              <a:rPr lang="en-GB" sz="1400"/>
              <a:t> are markedly different from both earlier and later hominins. Such a robust skull is not easily explained by the biomechanics of chewing – the usual explanation for differences in hominin skulls. </a:t>
            </a:r>
            <a:br>
              <a:rPr lang="en-GB" sz="1400"/>
            </a:br>
            <a:r>
              <a:rPr lang="en-GB" sz="1400"/>
              <a:t>One unusual feature of the skulls is the sagittal keel, a thickening of the midline of the skull. This wasn’t for muscle attachment, but it is possible that it was a defence against injury – and the pictures (right ) show a healed injury (a depressed fracture) in just this region on one of the Peking skulls and originally pointed out by Weidenreich.</a:t>
            </a:r>
            <a:br>
              <a:rPr lang="en-GB" sz="1400"/>
            </a:br>
            <a:r>
              <a:rPr lang="en-GB" sz="1400"/>
              <a:t>Did </a:t>
            </a:r>
            <a:r>
              <a:rPr lang="en-GB" sz="1400" i="1"/>
              <a:t>H. erectus</a:t>
            </a:r>
            <a:r>
              <a:rPr lang="en-GB" sz="1400"/>
              <a:t> lead a violent life? Is this evidence for sexual competition and selection? Did the cost of carrying a heavy skull contribute to the eventual extinction of </a:t>
            </a:r>
            <a:r>
              <a:rPr lang="en-GB" sz="1400" i="1"/>
              <a:t>H.erectus</a:t>
            </a:r>
            <a:r>
              <a:rPr lang="en-GB" sz="1400"/>
              <a:t> in the Far East?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005013"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3555" name="Picture 3" descr="1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9103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4953000" y="6172200"/>
            <a:ext cx="381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Lewin &amp; Foley (2003) Figure 13.11</a:t>
            </a:r>
          </a:p>
        </p:txBody>
      </p:sp>
      <p:sp>
        <p:nvSpPr>
          <p:cNvPr id="23557" name="Text Box 5"/>
          <p:cNvSpPr txBox="1">
            <a:spLocks noChangeArrowheads="1"/>
          </p:cNvSpPr>
          <p:nvPr/>
        </p:nvSpPr>
        <p:spPr bwMode="auto">
          <a:xfrm>
            <a:off x="1143000" y="2286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Comparison of modern humans and “classic” </a:t>
            </a:r>
            <a:r>
              <a:rPr lang="en-GB" sz="3200" b="1" i="1"/>
              <a:t>Homo erectus</a:t>
            </a:r>
          </a:p>
        </p:txBody>
      </p:sp>
      <p:sp>
        <p:nvSpPr>
          <p:cNvPr id="23558" name="Text Box 6"/>
          <p:cNvSpPr txBox="1">
            <a:spLocks noChangeArrowheads="1"/>
          </p:cNvSpPr>
          <p:nvPr/>
        </p:nvSpPr>
        <p:spPr bwMode="auto">
          <a:xfrm>
            <a:off x="914400" y="4724400"/>
            <a:ext cx="8001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drawing of </a:t>
            </a:r>
            <a:r>
              <a:rPr lang="en-GB" sz="1400" i="1"/>
              <a:t>Homo erectus</a:t>
            </a:r>
            <a:r>
              <a:rPr lang="en-GB" sz="1400"/>
              <a:t> used here is based primarily on the fossils from the Far East (Java and China) – hence the term “classic”. As we learn more about the variation within </a:t>
            </a:r>
            <a:r>
              <a:rPr lang="en-GB" sz="1400" i="1"/>
              <a:t>H. erectus</a:t>
            </a:r>
            <a:r>
              <a:rPr lang="en-GB" sz="1400"/>
              <a:t> such broad, overall comparisons become more difficult to draw. </a:t>
            </a:r>
            <a:br>
              <a:rPr lang="en-GB" sz="1400"/>
            </a:br>
            <a:r>
              <a:rPr lang="en-GB" sz="1400"/>
              <a:t/>
            </a:r>
            <a:br>
              <a:rPr lang="en-GB" sz="1400"/>
            </a:br>
            <a:r>
              <a:rPr lang="en-GB" sz="1400"/>
              <a:t>As well as the features labelled, it is notable that only </a:t>
            </a:r>
            <a:r>
              <a:rPr lang="en-GB" sz="1400" i="1"/>
              <a:t>H. sapiens</a:t>
            </a:r>
            <a:r>
              <a:rPr lang="en-GB" sz="1400"/>
              <a:t> has a clearly developed chin.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219200"/>
          </a:xfrm>
        </p:spPr>
        <p:txBody>
          <a:bodyPr/>
          <a:lstStyle/>
          <a:p>
            <a:pPr eaLnBrk="1" hangingPunct="1">
              <a:defRPr/>
            </a:pPr>
            <a:r>
              <a:rPr lang="en-GB" sz="3200" b="1" smtClean="0"/>
              <a:t>Dmanisi – an enigma at the gates of Europe</a:t>
            </a:r>
          </a:p>
        </p:txBody>
      </p:sp>
      <p:pic>
        <p:nvPicPr>
          <p:cNvPr id="24579" name="Picture 3" descr="dmanisi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5814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Dmanisi d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38600"/>
            <a:ext cx="3505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457200" y="3733800"/>
            <a:ext cx="3276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Aerial view of the deserted medieval village – but the excavation found layers dating to 1.8Mya – complete with </a:t>
            </a:r>
            <a:r>
              <a:rPr lang="en-GB">
                <a:solidFill>
                  <a:srgbClr val="000000"/>
                </a:solidFill>
                <a:cs typeface="Arial" panose="020B0604020202020204" pitchFamily="34" charset="0"/>
              </a:rPr>
              <a:t>sabre-toothed cats, giraffes, ostriches, rhinos, wolves, deer – and at least 6 hominins </a:t>
            </a:r>
          </a:p>
        </p:txBody>
      </p:sp>
      <p:sp>
        <p:nvSpPr>
          <p:cNvPr id="24582" name="Text Box 6"/>
          <p:cNvSpPr txBox="1">
            <a:spLocks noChangeArrowheads="1"/>
          </p:cNvSpPr>
          <p:nvPr/>
        </p:nvSpPr>
        <p:spPr bwMode="auto">
          <a:xfrm>
            <a:off x="304800" y="5943600"/>
            <a:ext cx="426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Pictures from National Geographic and Dmanisi web-site</a:t>
            </a:r>
          </a:p>
        </p:txBody>
      </p:sp>
      <p:pic>
        <p:nvPicPr>
          <p:cNvPr id="24583" name="Picture 7" descr="Dmanisi 2700 in sit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371600"/>
            <a:ext cx="35052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7772400" cy="914400"/>
          </a:xfrm>
        </p:spPr>
        <p:txBody>
          <a:bodyPr/>
          <a:lstStyle/>
          <a:p>
            <a:pPr eaLnBrk="1" hangingPunct="1">
              <a:defRPr/>
            </a:pPr>
            <a:r>
              <a:rPr lang="en-GB" sz="3200" b="1" smtClean="0"/>
              <a:t>What species is present at Dmanisi?</a:t>
            </a:r>
          </a:p>
        </p:txBody>
      </p:sp>
      <p:pic>
        <p:nvPicPr>
          <p:cNvPr id="25603" name="Picture 3" descr="dmanisi and nariokotome"/>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295400" y="838200"/>
            <a:ext cx="62293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28600" y="5105400"/>
            <a:ext cx="8686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dirty="0"/>
              <a:t>This compares two adolescent skulls - D 2700 (</a:t>
            </a:r>
            <a:r>
              <a:rPr lang="en-GB" dirty="0" err="1"/>
              <a:t>Dmanisi</a:t>
            </a:r>
            <a:r>
              <a:rPr lang="en-GB" dirty="0"/>
              <a:t>) and WT 15000 (</a:t>
            </a:r>
            <a:r>
              <a:rPr lang="en-GB" dirty="0" err="1"/>
              <a:t>Nariokotome</a:t>
            </a:r>
            <a:r>
              <a:rPr lang="en-GB" dirty="0"/>
              <a:t>) which is ascribed to </a:t>
            </a:r>
            <a:r>
              <a:rPr lang="en-GB" i="1" dirty="0"/>
              <a:t>Homo </a:t>
            </a:r>
            <a:r>
              <a:rPr lang="en-GB" i="1" dirty="0" err="1"/>
              <a:t>ergaster</a:t>
            </a:r>
            <a:r>
              <a:rPr lang="en-GB" i="1" dirty="0"/>
              <a:t>.</a:t>
            </a:r>
            <a:r>
              <a:rPr lang="en-GB" dirty="0"/>
              <a:t> Like other </a:t>
            </a:r>
            <a:r>
              <a:rPr lang="en-GB" dirty="0" err="1"/>
              <a:t>Dmanisi</a:t>
            </a:r>
            <a:r>
              <a:rPr lang="en-GB" dirty="0"/>
              <a:t> </a:t>
            </a:r>
            <a:r>
              <a:rPr lang="en-GB" dirty="0" err="1"/>
              <a:t>hominins</a:t>
            </a:r>
            <a:r>
              <a:rPr lang="en-GB" dirty="0"/>
              <a:t>, D 2700 is notably small and quite lightly built. Some consider them  to resemble </a:t>
            </a:r>
            <a:r>
              <a:rPr lang="en-GB" i="1" dirty="0"/>
              <a:t>H </a:t>
            </a:r>
            <a:r>
              <a:rPr lang="en-GB" i="1" dirty="0" err="1"/>
              <a:t>habilis</a:t>
            </a:r>
            <a:r>
              <a:rPr lang="en-GB" i="1" dirty="0"/>
              <a:t> </a:t>
            </a:r>
            <a:r>
              <a:rPr lang="en-GB" dirty="0"/>
              <a:t>and/or</a:t>
            </a:r>
            <a:r>
              <a:rPr lang="en-GB" i="1" dirty="0"/>
              <a:t> H. </a:t>
            </a:r>
            <a:r>
              <a:rPr lang="en-GB" i="1" dirty="0" err="1"/>
              <a:t>rudolfensis</a:t>
            </a:r>
            <a:r>
              <a:rPr lang="en-GB" i="1" dirty="0"/>
              <a:t>. </a:t>
            </a:r>
            <a:r>
              <a:rPr lang="en-GB" dirty="0"/>
              <a:t>The proposal has also been made that the </a:t>
            </a:r>
            <a:r>
              <a:rPr lang="en-GB" dirty="0" err="1"/>
              <a:t>Dmanisi</a:t>
            </a:r>
            <a:r>
              <a:rPr lang="en-GB" dirty="0"/>
              <a:t> </a:t>
            </a:r>
            <a:r>
              <a:rPr lang="en-GB" dirty="0" err="1"/>
              <a:t>hominins</a:t>
            </a:r>
            <a:r>
              <a:rPr lang="en-GB" dirty="0"/>
              <a:t> are a distinct species – </a:t>
            </a:r>
            <a:r>
              <a:rPr lang="en-GB" sz="2000" b="1" i="1" dirty="0"/>
              <a:t>H. </a:t>
            </a:r>
            <a:r>
              <a:rPr lang="en-GB" sz="2000" b="1" i="1" dirty="0" err="1"/>
              <a:t>georgicus</a:t>
            </a:r>
            <a:r>
              <a:rPr lang="en-GB" dirty="0"/>
              <a:t>.</a:t>
            </a:r>
          </a:p>
        </p:txBody>
      </p:sp>
      <p:sp>
        <p:nvSpPr>
          <p:cNvPr id="25605" name="Text Box 5"/>
          <p:cNvSpPr txBox="1">
            <a:spLocks noChangeArrowheads="1"/>
          </p:cNvSpPr>
          <p:nvPr/>
        </p:nvSpPr>
        <p:spPr bwMode="auto">
          <a:xfrm>
            <a:off x="3962400" y="6400800"/>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sz="1400"/>
              <a:t>Picture from National Geographic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457200"/>
          </a:xfrm>
        </p:spPr>
        <p:txBody>
          <a:bodyPr/>
          <a:lstStyle/>
          <a:p>
            <a:pPr eaLnBrk="1" hangingPunct="1">
              <a:defRPr/>
            </a:pPr>
            <a:r>
              <a:rPr lang="en-GB" sz="2400" b="1" smtClean="0"/>
              <a:t>The Acheulean industry</a:t>
            </a:r>
          </a:p>
        </p:txBody>
      </p:sp>
      <p:pic>
        <p:nvPicPr>
          <p:cNvPr id="26627" name="Picture 3" descr="5"/>
          <p:cNvPicPr>
            <a:picLocks noChangeAspect="1" noChangeArrowheads="1"/>
          </p:cNvPicPr>
          <p:nvPr/>
        </p:nvPicPr>
        <p:blipFill>
          <a:blip r:embed="rId2">
            <a:extLst>
              <a:ext uri="{28A0092B-C50C-407E-A947-70E740481C1C}">
                <a14:useLocalDpi xmlns:a14="http://schemas.microsoft.com/office/drawing/2010/main" val="0"/>
              </a:ext>
            </a:extLst>
          </a:blip>
          <a:srcRect t="48553" b="6601"/>
          <a:stretch>
            <a:fillRect/>
          </a:stretch>
        </p:blipFill>
        <p:spPr bwMode="auto">
          <a:xfrm>
            <a:off x="0" y="3962400"/>
            <a:ext cx="3717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1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25146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1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40150"/>
            <a:ext cx="49530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madeinafricap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85800"/>
            <a:ext cx="16748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152400" y="6324600"/>
            <a:ext cx="358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Modern replicas of Acheulean tools made by Nicholas Toth.</a:t>
            </a:r>
          </a:p>
        </p:txBody>
      </p:sp>
      <p:sp>
        <p:nvSpPr>
          <p:cNvPr id="26632" name="Text Box 8"/>
          <p:cNvSpPr txBox="1">
            <a:spLocks noChangeArrowheads="1"/>
          </p:cNvSpPr>
          <p:nvPr/>
        </p:nvSpPr>
        <p:spPr bwMode="auto">
          <a:xfrm>
            <a:off x="4876800" y="685800"/>
            <a:ext cx="39624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Left: Drawings of African Acheulean bifaces and photograph of two in the collection of the British Museum. The key innovation of the Acheulean industry was the ability to work on both sides of cores, or large flakes, to produce particular shapes.</a:t>
            </a:r>
            <a:br>
              <a:rPr lang="en-GB" sz="1600"/>
            </a:br>
            <a:r>
              <a:rPr lang="en-GB" sz="1600"/>
              <a:t>Below: the global distribution of the Achuelean (biface) industry shows it to be principally confined to Africa, Western Asia and Europe. The timespan is approx. 1.5Mya to 0.5Mya.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28600"/>
            <a:ext cx="7772400" cy="1143000"/>
          </a:xfrm>
        </p:spPr>
        <p:txBody>
          <a:bodyPr/>
          <a:lstStyle/>
          <a:p>
            <a:pPr eaLnBrk="1" hangingPunct="1">
              <a:defRPr/>
            </a:pPr>
            <a:r>
              <a:rPr lang="en-GB" sz="3200" b="1" smtClean="0"/>
              <a:t>A surprise from a cave on Flores</a:t>
            </a:r>
          </a:p>
        </p:txBody>
      </p:sp>
      <p:sp>
        <p:nvSpPr>
          <p:cNvPr id="27651" name="Rectangle 3"/>
          <p:cNvSpPr>
            <a:spLocks noGrp="1" noChangeArrowheads="1"/>
          </p:cNvSpPr>
          <p:nvPr>
            <p:ph type="body" sz="half" idx="1"/>
          </p:nvPr>
        </p:nvSpPr>
        <p:spPr>
          <a:xfrm>
            <a:off x="457200" y="1600200"/>
            <a:ext cx="4033838" cy="4530725"/>
          </a:xfrm>
        </p:spPr>
        <p:txBody>
          <a:bodyPr/>
          <a:lstStyle/>
          <a:p>
            <a:pPr eaLnBrk="1" hangingPunct="1">
              <a:defRPr/>
            </a:pPr>
            <a:r>
              <a:rPr lang="en-GB" sz="1800" smtClean="0"/>
              <a:t>Flores has probably always been separated from the mainland of South-East Asia, even when sea-levels were at their lowest.</a:t>
            </a:r>
            <a:br>
              <a:rPr lang="en-GB" sz="1800" smtClean="0"/>
            </a:br>
            <a:endParaRPr lang="en-GB" sz="1800" smtClean="0"/>
          </a:p>
          <a:p>
            <a:pPr eaLnBrk="1" hangingPunct="1">
              <a:defRPr/>
            </a:pPr>
            <a:r>
              <a:rPr lang="en-GB" sz="1800" smtClean="0"/>
              <a:t>The complex biogeography of this area is shown in the number of endemic species, past and present.</a:t>
            </a:r>
            <a:br>
              <a:rPr lang="en-GB" sz="1800" smtClean="0"/>
            </a:br>
            <a:endParaRPr lang="en-GB" sz="1800" smtClean="0"/>
          </a:p>
          <a:p>
            <a:pPr eaLnBrk="1" hangingPunct="1">
              <a:defRPr/>
            </a:pPr>
            <a:r>
              <a:rPr lang="en-GB" sz="1800" smtClean="0"/>
              <a:t>But no-one would have predicted what was found ..</a:t>
            </a:r>
          </a:p>
        </p:txBody>
      </p:sp>
      <p:pic>
        <p:nvPicPr>
          <p:cNvPr id="27652" name="Picture 4" descr="flores2cave"/>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3810000" cy="286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Rectangle 5"/>
          <p:cNvSpPr>
            <a:spLocks noChangeArrowheads="1"/>
          </p:cNvSpPr>
          <p:nvPr/>
        </p:nvSpPr>
        <p:spPr bwMode="auto">
          <a:xfrm>
            <a:off x="2152650"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7654" name="Picture 6" descr="1028TINYch"/>
          <p:cNvPicPr>
            <a:picLocks noChangeAspect="1" noChangeArrowheads="1"/>
          </p:cNvPicPr>
          <p:nvPr/>
        </p:nvPicPr>
        <p:blipFill>
          <a:blip r:embed="rId3">
            <a:extLst>
              <a:ext uri="{28A0092B-C50C-407E-A947-70E740481C1C}">
                <a14:useLocalDpi xmlns:a14="http://schemas.microsoft.com/office/drawing/2010/main" val="0"/>
              </a:ext>
            </a:extLst>
          </a:blip>
          <a:srcRect t="71918"/>
          <a:stretch>
            <a:fillRect/>
          </a:stretch>
        </p:blipFill>
        <p:spPr bwMode="auto">
          <a:xfrm>
            <a:off x="4648200" y="4495800"/>
            <a:ext cx="40005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304800"/>
          </a:xfrm>
        </p:spPr>
        <p:txBody>
          <a:bodyPr/>
          <a:lstStyle/>
          <a:p>
            <a:pPr eaLnBrk="1" hangingPunct="1">
              <a:defRPr/>
            </a:pPr>
            <a:r>
              <a:rPr lang="en-GB" sz="2400" b="1" i="1" smtClean="0"/>
              <a:t>Homo floresiensis</a:t>
            </a:r>
          </a:p>
        </p:txBody>
      </p:sp>
      <p:sp>
        <p:nvSpPr>
          <p:cNvPr id="28675" name="Rectangle 3"/>
          <p:cNvSpPr>
            <a:spLocks noGrp="1" noChangeArrowheads="1"/>
          </p:cNvSpPr>
          <p:nvPr>
            <p:ph type="body" sz="half" idx="1"/>
          </p:nvPr>
        </p:nvSpPr>
        <p:spPr>
          <a:xfrm>
            <a:off x="3733800" y="685800"/>
            <a:ext cx="4800600" cy="3048000"/>
          </a:xfrm>
        </p:spPr>
        <p:txBody>
          <a:bodyPr/>
          <a:lstStyle/>
          <a:p>
            <a:pPr eaLnBrk="1" hangingPunct="1">
              <a:lnSpc>
                <a:spcPct val="90000"/>
              </a:lnSpc>
              <a:defRPr/>
            </a:pPr>
            <a:r>
              <a:rPr lang="en-GB" sz="1800" smtClean="0"/>
              <a:t>The skull is more like </a:t>
            </a:r>
            <a:r>
              <a:rPr lang="en-GB" sz="1800" i="1" smtClean="0"/>
              <a:t>Homo erectus</a:t>
            </a:r>
            <a:r>
              <a:rPr lang="en-GB" sz="1800" smtClean="0"/>
              <a:t> than anything else. The overall cranial shape is low and long. The jaw lacks a chin.</a:t>
            </a:r>
          </a:p>
          <a:p>
            <a:pPr eaLnBrk="1" hangingPunct="1">
              <a:lnSpc>
                <a:spcPct val="90000"/>
              </a:lnSpc>
              <a:defRPr/>
            </a:pPr>
            <a:r>
              <a:rPr lang="en-GB" sz="1800" smtClean="0"/>
              <a:t>The rest of the skeleton is that of a biped – although the pelvis is rather reminiscent of the Australopithecines.</a:t>
            </a:r>
          </a:p>
          <a:p>
            <a:pPr eaLnBrk="1" hangingPunct="1">
              <a:lnSpc>
                <a:spcPct val="90000"/>
              </a:lnSpc>
              <a:defRPr/>
            </a:pPr>
            <a:r>
              <a:rPr lang="en-GB" sz="1800" smtClean="0"/>
              <a:t>This is a tiny hominin – estimated height about 1 metre.</a:t>
            </a:r>
          </a:p>
          <a:p>
            <a:pPr eaLnBrk="1" hangingPunct="1">
              <a:lnSpc>
                <a:spcPct val="90000"/>
              </a:lnSpc>
              <a:defRPr/>
            </a:pPr>
            <a:r>
              <a:rPr lang="en-GB" sz="1800" smtClean="0"/>
              <a:t>The bones are found in the same layer as the bones of a dwarf elephant (</a:t>
            </a:r>
            <a:r>
              <a:rPr lang="en-GB" sz="1800" i="1" smtClean="0"/>
              <a:t>Stegodon</a:t>
            </a:r>
            <a:r>
              <a:rPr lang="en-GB" sz="1800" smtClean="0"/>
              <a:t>).</a:t>
            </a:r>
          </a:p>
          <a:p>
            <a:pPr eaLnBrk="1" hangingPunct="1">
              <a:lnSpc>
                <a:spcPct val="90000"/>
              </a:lnSpc>
              <a:defRPr/>
            </a:pPr>
            <a:r>
              <a:rPr lang="en-GB" sz="1800" smtClean="0"/>
              <a:t>The bones are found in the same layer as relatively sophisticated stone tools.</a:t>
            </a:r>
          </a:p>
          <a:p>
            <a:pPr eaLnBrk="1" hangingPunct="1">
              <a:lnSpc>
                <a:spcPct val="90000"/>
              </a:lnSpc>
              <a:defRPr/>
            </a:pPr>
            <a:r>
              <a:rPr lang="en-GB" sz="1800" smtClean="0"/>
              <a:t>The date is c. 18,000 bp</a:t>
            </a:r>
          </a:p>
        </p:txBody>
      </p:sp>
      <p:sp>
        <p:nvSpPr>
          <p:cNvPr id="28676" name="Rectangle 4"/>
          <p:cNvSpPr>
            <a:spLocks noChangeArrowheads="1"/>
          </p:cNvSpPr>
          <p:nvPr/>
        </p:nvSpPr>
        <p:spPr bwMode="auto">
          <a:xfrm>
            <a:off x="2924175"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8677" name="Rectangle 5"/>
          <p:cNvSpPr>
            <a:spLocks noChangeArrowheads="1"/>
          </p:cNvSpPr>
          <p:nvPr/>
        </p:nvSpPr>
        <p:spPr bwMode="auto">
          <a:xfrm>
            <a:off x="3200400" y="240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8678" name="Picture 6" descr="flores tools"/>
          <p:cNvPicPr>
            <a:picLocks noChangeAspect="1" noChangeArrowheads="1"/>
          </p:cNvPicPr>
          <p:nvPr/>
        </p:nvPicPr>
        <p:blipFill>
          <a:blip r:embed="rId2">
            <a:extLst>
              <a:ext uri="{28A0092B-C50C-407E-A947-70E740481C1C}">
                <a14:useLocalDpi xmlns:a14="http://schemas.microsoft.com/office/drawing/2010/main" val="0"/>
              </a:ext>
            </a:extLst>
          </a:blip>
          <a:srcRect b="61111"/>
          <a:stretch>
            <a:fillRect/>
          </a:stretch>
        </p:blipFill>
        <p:spPr bwMode="auto">
          <a:xfrm>
            <a:off x="6248400" y="4572000"/>
            <a:ext cx="2819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flores from side"/>
          <p:cNvPicPr>
            <a:picLocks noChangeAspect="1" noChangeArrowheads="1"/>
          </p:cNvPicPr>
          <p:nvPr/>
        </p:nvPicPr>
        <p:blipFill>
          <a:blip r:embed="rId3">
            <a:extLst>
              <a:ext uri="{28A0092B-C50C-407E-A947-70E740481C1C}">
                <a14:useLocalDpi xmlns:a14="http://schemas.microsoft.com/office/drawing/2010/main" val="0"/>
              </a:ext>
            </a:extLst>
          </a:blip>
          <a:srcRect l="12987" r="11688"/>
          <a:stretch>
            <a:fillRect/>
          </a:stretch>
        </p:blipFill>
        <p:spPr bwMode="auto">
          <a:xfrm>
            <a:off x="3886200" y="4343400"/>
            <a:ext cx="2209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8"/>
          <p:cNvSpPr>
            <a:spLocks noChangeArrowheads="1"/>
          </p:cNvSpPr>
          <p:nvPr/>
        </p:nvSpPr>
        <p:spPr bwMode="auto">
          <a:xfrm>
            <a:off x="2147888" y="-70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8681" name="Picture 9" descr="1028TINYch"/>
          <p:cNvPicPr>
            <a:picLocks noChangeAspect="1" noChangeArrowheads="1"/>
          </p:cNvPicPr>
          <p:nvPr/>
        </p:nvPicPr>
        <p:blipFill>
          <a:blip r:embed="rId4">
            <a:extLst>
              <a:ext uri="{28A0092B-C50C-407E-A947-70E740481C1C}">
                <a14:useLocalDpi xmlns:a14="http://schemas.microsoft.com/office/drawing/2010/main" val="0"/>
              </a:ext>
            </a:extLst>
          </a:blip>
          <a:srcRect b="31798"/>
          <a:stretch>
            <a:fillRect/>
          </a:stretch>
        </p:blipFill>
        <p:spPr bwMode="auto">
          <a:xfrm>
            <a:off x="457200" y="609600"/>
            <a:ext cx="2882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0"/>
          <p:cNvSpPr>
            <a:spLocks noChangeArrowheads="1"/>
          </p:cNvSpPr>
          <p:nvPr/>
        </p:nvSpPr>
        <p:spPr bwMode="auto">
          <a:xfrm>
            <a:off x="1938338" y="1604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8683" name="Picture 11" descr="modern human and fl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33956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eaLnBrk="1" hangingPunct="1">
              <a:defRPr/>
            </a:pPr>
            <a:r>
              <a:rPr lang="en-GB" sz="3200" b="1" smtClean="0"/>
              <a:t>Flores challenges assumptions</a:t>
            </a:r>
          </a:p>
        </p:txBody>
      </p:sp>
      <p:pic>
        <p:nvPicPr>
          <p:cNvPr id="29699" name="Picture 3" descr="flores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30861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4267200" y="990600"/>
            <a:ext cx="38862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The brain size of </a:t>
            </a:r>
            <a:r>
              <a:rPr lang="en-GB" i="1"/>
              <a:t>Homo floresiensis </a:t>
            </a:r>
            <a:r>
              <a:rPr lang="en-GB"/>
              <a:t>was estimated at 380 ml. CAT scan studies by Dean Falk increased this estimate a little, and showed the shape of the brain.</a:t>
            </a:r>
            <a:r>
              <a:rPr lang="en-GB" i="1"/>
              <a:t> </a:t>
            </a:r>
            <a:br>
              <a:rPr lang="en-GB" i="1"/>
            </a:br>
            <a:r>
              <a:rPr lang="en-GB"/>
              <a:t>Compare brain size to body size and we have a member of genus </a:t>
            </a:r>
            <a:r>
              <a:rPr lang="en-GB" i="1"/>
              <a:t>Homo </a:t>
            </a:r>
            <a:r>
              <a:rPr lang="en-GB"/>
              <a:t>with a brain which appears to be relatively smaller than that of the Australopithecines. </a:t>
            </a:r>
            <a:br>
              <a:rPr lang="en-GB"/>
            </a:br>
            <a:endParaRPr lang="en-GB"/>
          </a:p>
          <a:p>
            <a:pPr eaLnBrk="1" hangingPunct="1">
              <a:spcBef>
                <a:spcPct val="50000"/>
              </a:spcBef>
            </a:pPr>
            <a:endParaRPr lang="en-GB"/>
          </a:p>
          <a:p>
            <a:pPr eaLnBrk="1" hangingPunct="1">
              <a:spcBef>
                <a:spcPct val="50000"/>
              </a:spcBef>
            </a:pPr>
            <a:r>
              <a:rPr lang="en-GB"/>
              <a:t>And yet we appear to </a:t>
            </a:r>
          </a:p>
          <a:p>
            <a:pPr eaLnBrk="1" hangingPunct="1">
              <a:spcBef>
                <a:spcPct val="50000"/>
              </a:spcBef>
            </a:pPr>
            <a:r>
              <a:rPr lang="en-GB"/>
              <a:t>have a tool-maker</a:t>
            </a:r>
            <a:r>
              <a:rPr lang="en-GB" sz="1600"/>
              <a:t>.</a:t>
            </a:r>
          </a:p>
        </p:txBody>
      </p:sp>
      <p:pic>
        <p:nvPicPr>
          <p:cNvPr id="29701" name="Picture 5" descr="flores ence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330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flores 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10000"/>
            <a:ext cx="1847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8077200" cy="609600"/>
          </a:xfrm>
        </p:spPr>
        <p:txBody>
          <a:bodyPr/>
          <a:lstStyle/>
          <a:p>
            <a:pPr eaLnBrk="1" hangingPunct="1">
              <a:defRPr/>
            </a:pPr>
            <a:r>
              <a:rPr lang="en-GB" sz="2400" b="1" smtClean="0"/>
              <a:t>A descendant of </a:t>
            </a:r>
            <a:r>
              <a:rPr lang="en-GB" sz="2400" b="1" i="1" smtClean="0"/>
              <a:t>H. erectus – </a:t>
            </a:r>
            <a:r>
              <a:rPr lang="en-GB" sz="2400" b="1" smtClean="0"/>
              <a:t>globetrotter?</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l="17969" t="18750" r="28125" b="34375"/>
          <a:stretch>
            <a:fillRect/>
          </a:stretch>
        </p:blipFill>
        <p:spPr bwMode="auto">
          <a:xfrm>
            <a:off x="990600" y="1219200"/>
            <a:ext cx="71628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88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31747" name="Picture 3" descr="saheltree"/>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1371600" y="1066800"/>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381000" y="5334000"/>
            <a:ext cx="8305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400">
                <a:cs typeface="Times New Roman" panose="02020603050405020304" pitchFamily="18" charset="0"/>
              </a:rPr>
              <a:t>The known fossil record of hominids, including </a:t>
            </a:r>
            <a:r>
              <a:rPr lang="en-US" sz="1400" i="1">
                <a:cs typeface="Times New Roman" panose="02020603050405020304" pitchFamily="18" charset="0"/>
              </a:rPr>
              <a:t>S. tchadensis</a:t>
            </a:r>
            <a:r>
              <a:rPr lang="en-US" sz="1400">
                <a:cs typeface="Times New Roman" panose="02020603050405020304" pitchFamily="18" charset="0"/>
              </a:rPr>
              <a:t>, also showing ourselves (top left) and the chimpanzee (top right). </a:t>
            </a:r>
            <a:r>
              <a:rPr lang="en-US" sz="1400" b="1">
                <a:cs typeface="Times New Roman" panose="02020603050405020304" pitchFamily="18" charset="0"/>
              </a:rPr>
              <a:t>NB </a:t>
            </a:r>
            <a:r>
              <a:rPr lang="en-US" sz="1400">
                <a:cs typeface="Times New Roman" panose="02020603050405020304" pitchFamily="18" charset="0"/>
              </a:rPr>
              <a:t>The species marked with an asterisk were all unknown a decade or so ago.</a:t>
            </a:r>
          </a:p>
          <a:p>
            <a:pPr eaLnBrk="1" hangingPunct="1">
              <a:spcBef>
                <a:spcPct val="50000"/>
              </a:spcBef>
            </a:pPr>
            <a:r>
              <a:rPr lang="en-US" sz="1400">
                <a:cs typeface="Times New Roman" panose="02020603050405020304" pitchFamily="18" charset="0"/>
              </a:rPr>
              <a:t>Species are assigned to one of four categories, based on brain and cheek-tooth size, and inferred posture and locomotion. A fifth category is for 'insufficient evidence'.  </a:t>
            </a:r>
          </a:p>
          <a:p>
            <a:pPr eaLnBrk="1" hangingPunct="1">
              <a:spcBef>
                <a:spcPct val="50000"/>
              </a:spcBef>
            </a:pPr>
            <a:r>
              <a:rPr lang="en-US" sz="1200">
                <a:cs typeface="Times New Roman" panose="02020603050405020304" pitchFamily="18" charset="0"/>
              </a:rPr>
              <a:t>Wood, B. (2002) Palaeoanthropology: Hominid revelations from Chad Nature </a:t>
            </a:r>
            <a:r>
              <a:rPr lang="en-US" sz="1200" u="sng">
                <a:cs typeface="Times New Roman" panose="02020603050405020304" pitchFamily="18" charset="0"/>
              </a:rPr>
              <a:t>418</a:t>
            </a:r>
            <a:r>
              <a:rPr lang="en-US" sz="1200" b="1">
                <a:cs typeface="Times New Roman" panose="02020603050405020304" pitchFamily="18" charset="0"/>
              </a:rPr>
              <a:t>,</a:t>
            </a:r>
            <a:r>
              <a:rPr lang="en-US" sz="1200">
                <a:cs typeface="Times New Roman" panose="02020603050405020304" pitchFamily="18" charset="0"/>
              </a:rPr>
              <a:t> 133–135</a:t>
            </a:r>
            <a:endParaRPr lang="en-GB" sz="1200"/>
          </a:p>
        </p:txBody>
      </p:sp>
      <p:sp>
        <p:nvSpPr>
          <p:cNvPr id="31749" name="Text Box 5"/>
          <p:cNvSpPr txBox="1">
            <a:spLocks noChangeArrowheads="1"/>
          </p:cNvSpPr>
          <p:nvPr/>
        </p:nvSpPr>
        <p:spPr bwMode="auto">
          <a:xfrm>
            <a:off x="685800" y="3048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The story so far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3810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Sites in Africa where early Homo has been found</a:t>
            </a:r>
          </a:p>
        </p:txBody>
      </p:sp>
      <p:sp>
        <p:nvSpPr>
          <p:cNvPr id="5123" name="Text Box 3"/>
          <p:cNvSpPr txBox="1">
            <a:spLocks noChangeArrowheads="1"/>
          </p:cNvSpPr>
          <p:nvPr/>
        </p:nvSpPr>
        <p:spPr bwMode="auto">
          <a:xfrm>
            <a:off x="381000" y="6096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Lewin &amp; Foley (2003) Figure 11.6</a:t>
            </a:r>
          </a:p>
        </p:txBody>
      </p:sp>
      <p:grpSp>
        <p:nvGrpSpPr>
          <p:cNvPr id="5124" name="Group 4"/>
          <p:cNvGrpSpPr>
            <a:grpSpLocks/>
          </p:cNvGrpSpPr>
          <p:nvPr/>
        </p:nvGrpSpPr>
        <p:grpSpPr bwMode="auto">
          <a:xfrm>
            <a:off x="1371600" y="1371600"/>
            <a:ext cx="6553200" cy="4759325"/>
            <a:chOff x="864" y="864"/>
            <a:chExt cx="4128" cy="2998"/>
          </a:xfrm>
        </p:grpSpPr>
        <p:pic>
          <p:nvPicPr>
            <p:cNvPr id="5125" name="Picture 5" descr="1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864"/>
              <a:ext cx="4128"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6"/>
            <p:cNvSpPr>
              <a:spLocks noChangeShapeType="1"/>
            </p:cNvSpPr>
            <p:nvPr/>
          </p:nvSpPr>
          <p:spPr bwMode="auto">
            <a:xfrm>
              <a:off x="2688" y="3504"/>
              <a:ext cx="1296"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GB" sz="2800" b="1" smtClean="0"/>
              <a:t>The first tools</a:t>
            </a:r>
          </a:p>
        </p:txBody>
      </p:sp>
      <p:sp>
        <p:nvSpPr>
          <p:cNvPr id="5123" name="Rectangle 3"/>
          <p:cNvSpPr>
            <a:spLocks noGrp="1" noChangeArrowheads="1"/>
          </p:cNvSpPr>
          <p:nvPr>
            <p:ph type="body" sz="half" idx="1"/>
          </p:nvPr>
        </p:nvSpPr>
        <p:spPr>
          <a:xfrm>
            <a:off x="457200" y="1600200"/>
            <a:ext cx="4033838" cy="4530725"/>
          </a:xfrm>
        </p:spPr>
        <p:txBody>
          <a:bodyPr/>
          <a:lstStyle/>
          <a:p>
            <a:pPr eaLnBrk="1" hangingPunct="1">
              <a:lnSpc>
                <a:spcPct val="90000"/>
              </a:lnSpc>
              <a:defRPr/>
            </a:pPr>
            <a:r>
              <a:rPr lang="en-GB" sz="2400" smtClean="0"/>
              <a:t>From about 2.5 Mya we start to find stone tools in those same areas of Africa where we find hominin fossils.</a:t>
            </a:r>
          </a:p>
          <a:p>
            <a:pPr eaLnBrk="1" hangingPunct="1">
              <a:lnSpc>
                <a:spcPct val="90000"/>
              </a:lnSpc>
              <a:defRPr/>
            </a:pPr>
            <a:r>
              <a:rPr lang="en-GB" sz="2400" smtClean="0"/>
              <a:t>Any of the hominins could have made the tools.</a:t>
            </a:r>
          </a:p>
          <a:p>
            <a:pPr eaLnBrk="1" hangingPunct="1">
              <a:lnSpc>
                <a:spcPct val="90000"/>
              </a:lnSpc>
              <a:defRPr/>
            </a:pPr>
            <a:r>
              <a:rPr lang="en-GB" sz="2400" smtClean="0"/>
              <a:t>Coincidentally two new species appear in East Africa. </a:t>
            </a:r>
          </a:p>
        </p:txBody>
      </p:sp>
      <p:pic>
        <p:nvPicPr>
          <p:cNvPr id="6148" name="Picture 4" descr="olduvan_choppe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52963" y="1831975"/>
            <a:ext cx="4033837"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3048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Fossils of early </a:t>
            </a:r>
            <a:r>
              <a:rPr lang="en-GB" sz="3200" b="1" i="1"/>
              <a:t>Homo</a:t>
            </a:r>
          </a:p>
        </p:txBody>
      </p:sp>
      <p:pic>
        <p:nvPicPr>
          <p:cNvPr id="7171" name="Picture 3" descr="oh24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oh7o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10000"/>
            <a:ext cx="181451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147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32893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18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34417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2057400" y="3276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solidFill>
                  <a:schemeClr val="bg1"/>
                </a:solidFill>
              </a:rPr>
              <a:t>KNM-ER-1470</a:t>
            </a:r>
          </a:p>
        </p:txBody>
      </p:sp>
      <p:sp>
        <p:nvSpPr>
          <p:cNvPr id="7176" name="Text Box 8"/>
          <p:cNvSpPr txBox="1">
            <a:spLocks noChangeArrowheads="1"/>
          </p:cNvSpPr>
          <p:nvPr/>
        </p:nvSpPr>
        <p:spPr bwMode="auto">
          <a:xfrm>
            <a:off x="2286000" y="601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solidFill>
                  <a:schemeClr val="bg1"/>
                </a:solidFill>
              </a:rPr>
              <a:t>KNM-ER-1813</a:t>
            </a:r>
          </a:p>
        </p:txBody>
      </p:sp>
      <p:sp>
        <p:nvSpPr>
          <p:cNvPr id="7177" name="Text Box 9"/>
          <p:cNvSpPr txBox="1">
            <a:spLocks noChangeArrowheads="1"/>
          </p:cNvSpPr>
          <p:nvPr/>
        </p:nvSpPr>
        <p:spPr bwMode="auto">
          <a:xfrm>
            <a:off x="5257800" y="2819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solidFill>
                  <a:schemeClr val="bg1"/>
                </a:solidFill>
              </a:rPr>
              <a:t>OH 24</a:t>
            </a:r>
          </a:p>
        </p:txBody>
      </p:sp>
      <p:sp>
        <p:nvSpPr>
          <p:cNvPr id="7178" name="Text Box 10"/>
          <p:cNvSpPr txBox="1">
            <a:spLocks noChangeArrowheads="1"/>
          </p:cNvSpPr>
          <p:nvPr/>
        </p:nvSpPr>
        <p:spPr bwMode="auto">
          <a:xfrm>
            <a:off x="7772400" y="5562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solidFill>
                  <a:schemeClr val="bg1"/>
                </a:solidFill>
              </a:rPr>
              <a:t>OH 7</a:t>
            </a:r>
          </a:p>
        </p:txBody>
      </p:sp>
      <p:sp>
        <p:nvSpPr>
          <p:cNvPr id="7179" name="Text Box 11"/>
          <p:cNvSpPr txBox="1">
            <a:spLocks noChangeArrowheads="1"/>
          </p:cNvSpPr>
          <p:nvPr/>
        </p:nvSpPr>
        <p:spPr bwMode="auto">
          <a:xfrm>
            <a:off x="3962400" y="2976563"/>
            <a:ext cx="2819400" cy="314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The majority of finds of early </a:t>
            </a:r>
            <a:r>
              <a:rPr lang="en-GB" sz="1600" i="1"/>
              <a:t>Homo</a:t>
            </a:r>
            <a:r>
              <a:rPr lang="en-GB" sz="1600"/>
              <a:t> have been made in east Africa, principally from Olduvai Gorge and from Koobi-Fora</a:t>
            </a:r>
          </a:p>
          <a:p>
            <a:pPr eaLnBrk="1" hangingPunct="1">
              <a:spcBef>
                <a:spcPct val="50000"/>
              </a:spcBef>
            </a:pPr>
            <a:r>
              <a:rPr lang="en-GB" sz="1600"/>
              <a:t>These are all of a small hominin, with non-megadont teeth and a cranial capacity somewhat larger than the australopithecines. Some have a flat face and others a more concave profile</a:t>
            </a:r>
          </a:p>
        </p:txBody>
      </p:sp>
      <p:sp>
        <p:nvSpPr>
          <p:cNvPr id="7180" name="Text Box 12"/>
          <p:cNvSpPr txBox="1">
            <a:spLocks noChangeArrowheads="1"/>
          </p:cNvSpPr>
          <p:nvPr/>
        </p:nvSpPr>
        <p:spPr bwMode="auto">
          <a:xfrm>
            <a:off x="0" y="6583363"/>
            <a:ext cx="426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Images from http://www.mnh.si.edu/anthro/humanorigins/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228600"/>
            <a:ext cx="7772400" cy="838200"/>
          </a:xfrm>
        </p:spPr>
        <p:txBody>
          <a:bodyPr/>
          <a:lstStyle/>
          <a:p>
            <a:pPr eaLnBrk="1" hangingPunct="1">
              <a:defRPr/>
            </a:pPr>
            <a:r>
              <a:rPr lang="en-GB" sz="2800" b="1" i="1" smtClean="0"/>
              <a:t>Homo habilis &amp; Homo rudolfensis</a:t>
            </a:r>
          </a:p>
        </p:txBody>
      </p:sp>
      <p:sp>
        <p:nvSpPr>
          <p:cNvPr id="7171" name="Rectangle 3"/>
          <p:cNvSpPr>
            <a:spLocks noGrp="1" noChangeArrowheads="1"/>
          </p:cNvSpPr>
          <p:nvPr>
            <p:ph type="body" sz="half" idx="1"/>
          </p:nvPr>
        </p:nvSpPr>
        <p:spPr>
          <a:xfrm>
            <a:off x="685800" y="1143000"/>
            <a:ext cx="2667000" cy="4191000"/>
          </a:xfrm>
          <a:ln>
            <a:solidFill>
              <a:schemeClr val="tx1"/>
            </a:solidFill>
            <a:miter lim="800000"/>
            <a:headEnd/>
            <a:tailEnd/>
          </a:ln>
        </p:spPr>
        <p:txBody>
          <a:bodyPr/>
          <a:lstStyle/>
          <a:p>
            <a:pPr eaLnBrk="1" hangingPunct="1">
              <a:lnSpc>
                <a:spcPct val="90000"/>
              </a:lnSpc>
              <a:defRPr/>
            </a:pPr>
            <a:endParaRPr lang="en-GB" sz="2000" smtClean="0"/>
          </a:p>
          <a:p>
            <a:pPr eaLnBrk="1" hangingPunct="1">
              <a:lnSpc>
                <a:spcPct val="90000"/>
              </a:lnSpc>
              <a:defRPr/>
            </a:pPr>
            <a:r>
              <a:rPr lang="en-GB" sz="1800" smtClean="0"/>
              <a:t>Both found from about 2 – 2.5 Mya.</a:t>
            </a:r>
            <a:br>
              <a:rPr lang="en-GB" sz="1800" smtClean="0"/>
            </a:br>
            <a:endParaRPr lang="en-GB" sz="1800" smtClean="0"/>
          </a:p>
          <a:p>
            <a:pPr eaLnBrk="1" hangingPunct="1">
              <a:lnSpc>
                <a:spcPct val="90000"/>
              </a:lnSpc>
              <a:defRPr/>
            </a:pPr>
            <a:r>
              <a:rPr lang="en-GB" sz="1800" i="1" smtClean="0"/>
              <a:t>Homo habilis </a:t>
            </a:r>
            <a:r>
              <a:rPr lang="en-GB" sz="1800" smtClean="0"/>
              <a:t>from Olduvai &amp; Koobi Fora in East Africa and also from South Africa.</a:t>
            </a:r>
          </a:p>
          <a:p>
            <a:pPr eaLnBrk="1" hangingPunct="1">
              <a:lnSpc>
                <a:spcPct val="90000"/>
              </a:lnSpc>
              <a:defRPr/>
            </a:pPr>
            <a:r>
              <a:rPr lang="en-GB" sz="1800" i="1" smtClean="0"/>
              <a:t>Homo rudolfensis</a:t>
            </a:r>
            <a:r>
              <a:rPr lang="en-GB" sz="1800" smtClean="0"/>
              <a:t> from Koobi Fora but not from Olduvai; also found in Malawi.</a:t>
            </a:r>
            <a:br>
              <a:rPr lang="en-GB" sz="1800" smtClean="0"/>
            </a:br>
            <a:endParaRPr lang="en-GB" sz="1800" i="1" smtClean="0"/>
          </a:p>
        </p:txBody>
      </p:sp>
      <p:pic>
        <p:nvPicPr>
          <p:cNvPr id="8196" name="Picture 4" descr="11-08"/>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687763" y="1371600"/>
            <a:ext cx="4583112"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685800" y="61722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Lewin &amp; Foley (2003) Fig 11.8</a:t>
            </a:r>
          </a:p>
        </p:txBody>
      </p:sp>
      <p:sp>
        <p:nvSpPr>
          <p:cNvPr id="8198" name="Text Box 6"/>
          <p:cNvSpPr txBox="1">
            <a:spLocks noChangeArrowheads="1"/>
          </p:cNvSpPr>
          <p:nvPr/>
        </p:nvSpPr>
        <p:spPr bwMode="auto">
          <a:xfrm>
            <a:off x="3962400" y="914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b="1" i="1"/>
              <a:t>rudolfensis</a:t>
            </a:r>
            <a:r>
              <a:rPr lang="en-NZ" b="1"/>
              <a:t> </a:t>
            </a:r>
          </a:p>
        </p:txBody>
      </p:sp>
      <p:sp>
        <p:nvSpPr>
          <p:cNvPr id="8199" name="Text Box 7"/>
          <p:cNvSpPr txBox="1">
            <a:spLocks noChangeArrowheads="1"/>
          </p:cNvSpPr>
          <p:nvPr/>
        </p:nvSpPr>
        <p:spPr bwMode="auto">
          <a:xfrm>
            <a:off x="6324600" y="914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b="1" i="1"/>
              <a:t>habilis</a:t>
            </a:r>
            <a:endParaRPr lang="en-NZ"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g015"/>
          <p:cNvPicPr>
            <a:picLocks noChangeAspect="1" noChangeArrowheads="1"/>
          </p:cNvPicPr>
          <p:nvPr/>
        </p:nvPicPr>
        <p:blipFill>
          <a:blip r:embed="rId2" cstate="print">
            <a:extLst>
              <a:ext uri="{28A0092B-C50C-407E-A947-70E740481C1C}">
                <a14:useLocalDpi xmlns:a14="http://schemas.microsoft.com/office/drawing/2010/main" val="0"/>
              </a:ext>
            </a:extLst>
          </a:blip>
          <a:srcRect l="27083" t="21790" r="9117" b="35786"/>
          <a:stretch>
            <a:fillRect/>
          </a:stretch>
        </p:blipFill>
        <p:spPr bwMode="auto">
          <a:xfrm>
            <a:off x="228600" y="762000"/>
            <a:ext cx="5943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img015"/>
          <p:cNvPicPr>
            <a:picLocks noChangeAspect="1" noChangeArrowheads="1"/>
          </p:cNvPicPr>
          <p:nvPr/>
        </p:nvPicPr>
        <p:blipFill>
          <a:blip r:embed="rId2" cstate="print">
            <a:extLst>
              <a:ext uri="{28A0092B-C50C-407E-A947-70E740481C1C}">
                <a14:useLocalDpi xmlns:a14="http://schemas.microsoft.com/office/drawing/2010/main" val="0"/>
              </a:ext>
            </a:extLst>
          </a:blip>
          <a:srcRect l="27083" t="65045" r="9117" b="11664"/>
          <a:stretch>
            <a:fillRect/>
          </a:stretch>
        </p:blipFill>
        <p:spPr bwMode="auto">
          <a:xfrm>
            <a:off x="4114800" y="4267200"/>
            <a:ext cx="4876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2895600" y="152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OH62</a:t>
            </a:r>
          </a:p>
        </p:txBody>
      </p:sp>
      <p:pic>
        <p:nvPicPr>
          <p:cNvPr id="9221" name="Picture 5" descr="img017"/>
          <p:cNvPicPr>
            <a:picLocks noChangeAspect="1" noChangeArrowheads="1"/>
          </p:cNvPicPr>
          <p:nvPr/>
        </p:nvPicPr>
        <p:blipFill>
          <a:blip r:embed="rId3">
            <a:lum bright="12000"/>
            <a:grayscl/>
            <a:extLst>
              <a:ext uri="{28A0092B-C50C-407E-A947-70E740481C1C}">
                <a14:useLocalDpi xmlns:a14="http://schemas.microsoft.com/office/drawing/2010/main" val="0"/>
              </a:ext>
            </a:extLst>
          </a:blip>
          <a:srcRect l="11131" t="29024" r="30052" b="13110"/>
          <a:stretch>
            <a:fillRect/>
          </a:stretch>
        </p:blipFill>
        <p:spPr bwMode="auto">
          <a:xfrm>
            <a:off x="6248400" y="228600"/>
            <a:ext cx="258445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6248400" y="3733800"/>
            <a:ext cx="259080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OH62 compared to a modern human</a:t>
            </a:r>
          </a:p>
        </p:txBody>
      </p:sp>
      <p:sp>
        <p:nvSpPr>
          <p:cNvPr id="9223" name="Text Box 7"/>
          <p:cNvSpPr txBox="1">
            <a:spLocks noChangeArrowheads="1"/>
          </p:cNvSpPr>
          <p:nvPr/>
        </p:nvSpPr>
        <p:spPr bwMode="auto">
          <a:xfrm>
            <a:off x="304800" y="624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Images from “Lucy’s Child” by Don Johanson &amp; James Shreeve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g011"/>
          <p:cNvPicPr>
            <a:picLocks noChangeAspect="1" noChangeArrowheads="1"/>
          </p:cNvPicPr>
          <p:nvPr/>
        </p:nvPicPr>
        <p:blipFill>
          <a:blip r:embed="rId2">
            <a:lum contrast="6000"/>
            <a:grayscl/>
            <a:extLst>
              <a:ext uri="{28A0092B-C50C-407E-A947-70E740481C1C}">
                <a14:useLocalDpi xmlns:a14="http://schemas.microsoft.com/office/drawing/2010/main" val="0"/>
              </a:ext>
            </a:extLst>
          </a:blip>
          <a:srcRect l="6863" t="25609" r="34314" b="39250"/>
          <a:stretch>
            <a:fillRect/>
          </a:stretch>
        </p:blipFill>
        <p:spPr bwMode="auto">
          <a:xfrm>
            <a:off x="1371600" y="1066800"/>
            <a:ext cx="6172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990600" y="3810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The Oldowan industry</a:t>
            </a:r>
          </a:p>
        </p:txBody>
      </p:sp>
      <p:sp>
        <p:nvSpPr>
          <p:cNvPr id="10244" name="Text Box 4"/>
          <p:cNvSpPr txBox="1">
            <a:spLocks noChangeArrowheads="1"/>
          </p:cNvSpPr>
          <p:nvPr/>
        </p:nvSpPr>
        <p:spPr bwMode="auto">
          <a:xfrm>
            <a:off x="4724400" y="6324600"/>
            <a:ext cx="411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From Schick &amp; Toth (1993)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44180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685800" y="1524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Conchoidal fracture – how to recognise intentionally struck flakes of stone</a:t>
            </a:r>
          </a:p>
        </p:txBody>
      </p:sp>
      <p:sp>
        <p:nvSpPr>
          <p:cNvPr id="11268" name="Text Box 4"/>
          <p:cNvSpPr txBox="1">
            <a:spLocks noChangeArrowheads="1"/>
          </p:cNvSpPr>
          <p:nvPr/>
        </p:nvSpPr>
        <p:spPr bwMode="auto">
          <a:xfrm>
            <a:off x="5562600" y="2971800"/>
            <a:ext cx="31242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In order to repeatedly and reliably produce sharp, usable flakes, a core of a suitable, fine-grained or amorphous rock must be struck at an angle of less than 90 degrees (top).</a:t>
            </a:r>
          </a:p>
          <a:p>
            <a:pPr eaLnBrk="1" hangingPunct="1">
              <a:spcBef>
                <a:spcPct val="50000"/>
              </a:spcBef>
            </a:pPr>
            <a:r>
              <a:rPr lang="en-GB" sz="1400"/>
              <a:t>This leaves characteristics features on both the core and the flake (middle and bottom, respectively).</a:t>
            </a:r>
            <a:br>
              <a:rPr lang="en-GB" sz="1400"/>
            </a:br>
            <a:endParaRPr lang="en-GB" sz="1400"/>
          </a:p>
          <a:p>
            <a:pPr eaLnBrk="1" hangingPunct="1">
              <a:spcBef>
                <a:spcPct val="50000"/>
              </a:spcBef>
            </a:pPr>
            <a:r>
              <a:rPr lang="en-GB" sz="1200"/>
              <a:t>Lewin &amp; Foley (2003) Figure 12.7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70</TotalTime>
  <Words>1472</Words>
  <Application>Microsoft Office PowerPoint</Application>
  <PresentationFormat>On-screen Show (4:3)</PresentationFormat>
  <Paragraphs>122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Wingdings</vt:lpstr>
      <vt:lpstr>Calibri</vt:lpstr>
      <vt:lpstr>Times New Roman</vt:lpstr>
      <vt:lpstr>Orbit</vt:lpstr>
      <vt:lpstr>HOMO</vt:lpstr>
      <vt:lpstr>PowerPoint Presentation</vt:lpstr>
      <vt:lpstr>PowerPoint Presentation</vt:lpstr>
      <vt:lpstr>The first tools</vt:lpstr>
      <vt:lpstr>PowerPoint Presentation</vt:lpstr>
      <vt:lpstr>Homo habilis &amp; Homo rudolfensis</vt:lpstr>
      <vt:lpstr>PowerPoint Presentation</vt:lpstr>
      <vt:lpstr>PowerPoint Presentation</vt:lpstr>
      <vt:lpstr>PowerPoint Presentation</vt:lpstr>
      <vt:lpstr>PowerPoint Presentation</vt:lpstr>
      <vt:lpstr>PowerPoint Presentation</vt:lpstr>
      <vt:lpstr>Homo erectus – globetrotter</vt:lpstr>
      <vt:lpstr>PowerPoint Presentation</vt:lpstr>
      <vt:lpstr>PowerPoint Presentation</vt:lpstr>
      <vt:lpstr>PowerPoint Presentation</vt:lpstr>
      <vt:lpstr>Daka – 1 Mya Homo erectus in Africa</vt:lpstr>
      <vt:lpstr>Not just in Africa</vt:lpstr>
      <vt:lpstr>PowerPoint Presentation</vt:lpstr>
      <vt:lpstr>PowerPoint Presentation</vt:lpstr>
      <vt:lpstr>Why does Homo erectus have such a thick skull?</vt:lpstr>
      <vt:lpstr>PowerPoint Presentation</vt:lpstr>
      <vt:lpstr>Dmanisi – an enigma at the gates of Europe</vt:lpstr>
      <vt:lpstr>What species is present at Dmanisi?</vt:lpstr>
      <vt:lpstr>The Acheulean industry</vt:lpstr>
      <vt:lpstr>A surprise from a cave on Flores</vt:lpstr>
      <vt:lpstr>Homo floresiensis</vt:lpstr>
      <vt:lpstr>Flores challenges assumptions</vt:lpstr>
      <vt:lpstr>A descendant of H. erectus – globetrotter?</vt:lpstr>
      <vt:lpstr>PowerPoint Presentation</vt:lpstr>
    </vt:vector>
  </TitlesOfParts>
  <Company>St. Marys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dc:title>
  <dc:creator>Rick Wood</dc:creator>
  <cp:lastModifiedBy>Rick Wood</cp:lastModifiedBy>
  <cp:revision>7</cp:revision>
  <dcterms:created xsi:type="dcterms:W3CDTF">2007-10-29T07:32:41Z</dcterms:created>
  <dcterms:modified xsi:type="dcterms:W3CDTF">2013-08-29T08:46:54Z</dcterms:modified>
</cp:coreProperties>
</file>